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elvetica Neue" panose="020B0604020202020204" charset="0"/>
      <p:regular r:id="rId27"/>
      <p:bold r:id="rId28"/>
      <p:italic r:id="rId29"/>
      <p:boldItalic r:id="rId30"/>
    </p:embeddedFont>
    <p:embeddedFont>
      <p:font typeface="Londrina Solid" panose="020B0604020202020204" charset="0"/>
      <p:regular r:id="rId31"/>
    </p:embeddedFont>
    <p:embeddedFont>
      <p:font typeface="Londrina Solid Light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A9hfp8snD/+xloyexHyWiDKWt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A8A8A"/>
              </a:buClr>
              <a:buSzPts val="2400"/>
              <a:buNone/>
              <a:defRPr sz="2400">
                <a:solidFill>
                  <a:srgbClr val="8A8A8A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2000"/>
              <a:buNone/>
              <a:defRPr sz="2000">
                <a:solidFill>
                  <a:srgbClr val="8A8A8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800"/>
              <a:buNone/>
              <a:defRPr sz="1800">
                <a:solidFill>
                  <a:srgbClr val="8A8A8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A8A"/>
              </a:buClr>
              <a:buSzPts val="1600"/>
              <a:buNone/>
              <a:defRPr sz="1600">
                <a:solidFill>
                  <a:srgbClr val="8A8A8A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g"/><Relationship Id="rId7" Type="http://schemas.openxmlformats.org/officeDocument/2006/relationships/image" Target="../media/image4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331"/>
            <a:ext cx="12192000" cy="686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6916" y="221058"/>
            <a:ext cx="4818167" cy="375033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3547012" y="3839482"/>
            <a:ext cx="50979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7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GBVF NSP</a:t>
            </a:r>
            <a:endParaRPr/>
          </a:p>
        </p:txBody>
      </p:sp>
      <p:pic>
        <p:nvPicPr>
          <p:cNvPr id="87" name="Google Shape;87;p1" descr="A picture containing sha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5551" y="4942618"/>
            <a:ext cx="4679532" cy="81791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3686916" y="5907135"/>
            <a:ext cx="49152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100-Days Challenges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9029" y="928635"/>
            <a:ext cx="5992971" cy="59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/>
          <p:nvPr/>
        </p:nvSpPr>
        <p:spPr>
          <a:xfrm>
            <a:off x="6199030" y="0"/>
            <a:ext cx="6014350" cy="982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379" y="928635"/>
            <a:ext cx="5992971" cy="59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"/>
          <p:cNvSpPr/>
          <p:nvPr/>
        </p:nvSpPr>
        <p:spPr>
          <a:xfrm>
            <a:off x="10650124" y="5085184"/>
            <a:ext cx="1278371" cy="15862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1" y="0"/>
            <a:ext cx="5971592" cy="982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6199029" y="108223"/>
            <a:ext cx="59715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Gauteng - Corporate Office</a:t>
            </a:r>
            <a:endParaRPr sz="4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15" name="Google Shape;215;p10"/>
          <p:cNvSpPr txBox="1"/>
          <p:nvPr/>
        </p:nvSpPr>
        <p:spPr>
          <a:xfrm>
            <a:off x="6199028" y="1070590"/>
            <a:ext cx="59715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Campaign theme: Inclusive and empowerment</a:t>
            </a:r>
            <a:endParaRPr/>
          </a:p>
        </p:txBody>
      </p:sp>
      <p:pic>
        <p:nvPicPr>
          <p:cNvPr id="216" name="Google Shape;216;p10"/>
          <p:cNvPicPr preferRelativeResize="0"/>
          <p:nvPr/>
        </p:nvPicPr>
        <p:blipFill rotWithShape="1">
          <a:blip r:embed="rId4">
            <a:alphaModFix/>
          </a:blip>
          <a:srcRect l="9976" t="16243" b="11228"/>
          <a:stretch/>
        </p:blipFill>
        <p:spPr>
          <a:xfrm>
            <a:off x="6184478" y="1981438"/>
            <a:ext cx="6024459" cy="277350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0"/>
          <p:cNvSpPr/>
          <p:nvPr/>
        </p:nvSpPr>
        <p:spPr>
          <a:xfrm>
            <a:off x="9258034" y="5085184"/>
            <a:ext cx="1278371" cy="15862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7841627" y="5085184"/>
            <a:ext cx="1278371" cy="15862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"/>
          <p:cNvSpPr/>
          <p:nvPr/>
        </p:nvSpPr>
        <p:spPr>
          <a:xfrm>
            <a:off x="6449537" y="5085184"/>
            <a:ext cx="1278371" cy="15862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"/>
          <p:cNvSpPr txBox="1"/>
          <p:nvPr/>
        </p:nvSpPr>
        <p:spPr>
          <a:xfrm>
            <a:off x="7899682" y="5462788"/>
            <a:ext cx="12005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Self-defence classes</a:t>
            </a:r>
            <a:endParaRPr/>
          </a:p>
        </p:txBody>
      </p:sp>
      <p:sp>
        <p:nvSpPr>
          <p:cNvPr id="221" name="Google Shape;221;p10"/>
          <p:cNvSpPr txBox="1"/>
          <p:nvPr/>
        </p:nvSpPr>
        <p:spPr>
          <a:xfrm>
            <a:off x="9169287" y="5345710"/>
            <a:ext cx="142532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 policies and reporting systems</a:t>
            </a:r>
            <a:endParaRPr/>
          </a:p>
        </p:txBody>
      </p:sp>
      <p:sp>
        <p:nvSpPr>
          <p:cNvPr id="222" name="Google Shape;222;p10"/>
          <p:cNvSpPr txBox="1"/>
          <p:nvPr/>
        </p:nvSpPr>
        <p:spPr>
          <a:xfrm>
            <a:off x="6351240" y="5585898"/>
            <a:ext cx="14613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Suggestion boxes</a:t>
            </a:r>
            <a:endParaRPr/>
          </a:p>
        </p:txBody>
      </p:sp>
      <p:sp>
        <p:nvSpPr>
          <p:cNvPr id="223" name="Google Shape;223;p10"/>
          <p:cNvSpPr txBox="1"/>
          <p:nvPr/>
        </p:nvSpPr>
        <p:spPr>
          <a:xfrm>
            <a:off x="10359504" y="5585898"/>
            <a:ext cx="18748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outreach</a:t>
            </a:r>
            <a:endParaRPr/>
          </a:p>
        </p:txBody>
      </p:sp>
      <p:sp>
        <p:nvSpPr>
          <p:cNvPr id="224" name="Google Shape;224;p10"/>
          <p:cNvSpPr txBox="1"/>
          <p:nvPr/>
        </p:nvSpPr>
        <p:spPr>
          <a:xfrm>
            <a:off x="34417" y="108223"/>
            <a:ext cx="59715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Launch Event</a:t>
            </a:r>
            <a:endParaRPr/>
          </a:p>
        </p:txBody>
      </p:sp>
      <p:sp>
        <p:nvSpPr>
          <p:cNvPr id="225" name="Google Shape;225;p10"/>
          <p:cNvSpPr txBox="1"/>
          <p:nvPr/>
        </p:nvSpPr>
        <p:spPr>
          <a:xfrm>
            <a:off x="241237" y="1091037"/>
            <a:ext cx="546773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Exxaro’s launched the Gender-Based Violence and Femicide (GBVF) 100-Day Challenge with the Presidency and the Minerals Council of South Africa (MCSA) on the 4th of April 2022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ZA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8222" y="5590904"/>
            <a:ext cx="2248861" cy="128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0"/>
          <p:cNvPicPr preferRelativeResize="0"/>
          <p:nvPr/>
        </p:nvPicPr>
        <p:blipFill rotWithShape="1">
          <a:blip r:embed="rId6">
            <a:alphaModFix/>
          </a:blip>
          <a:srcRect l="44234" t="6786" r="24505" b="49555"/>
          <a:stretch/>
        </p:blipFill>
        <p:spPr>
          <a:xfrm>
            <a:off x="4126189" y="5585898"/>
            <a:ext cx="1847921" cy="127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0"/>
          <p:cNvPicPr preferRelativeResize="0"/>
          <p:nvPr/>
        </p:nvPicPr>
        <p:blipFill rotWithShape="1">
          <a:blip r:embed="rId6">
            <a:alphaModFix/>
          </a:blip>
          <a:srcRect l="77188" t="66331"/>
          <a:stretch/>
        </p:blipFill>
        <p:spPr>
          <a:xfrm>
            <a:off x="-9332" y="5585898"/>
            <a:ext cx="1768265" cy="128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0" descr="A group of people posing for a phot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21545"/>
          <a:stretch/>
        </p:blipFill>
        <p:spPr>
          <a:xfrm>
            <a:off x="-9332" y="1891979"/>
            <a:ext cx="5994482" cy="3527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379" y="928635"/>
            <a:ext cx="12213379" cy="59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/>
          <p:nvPr/>
        </p:nvSpPr>
        <p:spPr>
          <a:xfrm>
            <a:off x="3246071" y="1647516"/>
            <a:ext cx="2694549" cy="50238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1"/>
          <p:cNvSpPr/>
          <p:nvPr/>
        </p:nvSpPr>
        <p:spPr>
          <a:xfrm>
            <a:off x="6126358" y="1621111"/>
            <a:ext cx="2694549" cy="50238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1"/>
          <p:cNvSpPr/>
          <p:nvPr/>
        </p:nvSpPr>
        <p:spPr>
          <a:xfrm>
            <a:off x="9031394" y="1613378"/>
            <a:ext cx="2694549" cy="50238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384455" y="1647517"/>
            <a:ext cx="2694549" cy="50238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1"/>
          <p:cNvSpPr txBox="1"/>
          <p:nvPr/>
        </p:nvSpPr>
        <p:spPr>
          <a:xfrm>
            <a:off x="5858506" y="1767008"/>
            <a:ext cx="3171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Awareness - Imbizo interactions</a:t>
            </a:r>
            <a:endParaRPr/>
          </a:p>
        </p:txBody>
      </p:sp>
      <p:sp>
        <p:nvSpPr>
          <p:cNvPr id="240" name="Google Shape;240;p11"/>
          <p:cNvSpPr txBox="1"/>
          <p:nvPr/>
        </p:nvSpPr>
        <p:spPr>
          <a:xfrm>
            <a:off x="3165451" y="1771261"/>
            <a:ext cx="2816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outreach</a:t>
            </a:r>
            <a:endParaRPr/>
          </a:p>
        </p:txBody>
      </p:sp>
      <p:sp>
        <p:nvSpPr>
          <p:cNvPr id="241" name="Google Shape;241;p11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/>
          <p:nvPr/>
        </p:nvSpPr>
        <p:spPr>
          <a:xfrm>
            <a:off x="0" y="0"/>
            <a:ext cx="12192000" cy="982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1"/>
          <p:cNvSpPr txBox="1"/>
          <p:nvPr/>
        </p:nvSpPr>
        <p:spPr>
          <a:xfrm>
            <a:off x="320159" y="106158"/>
            <a:ext cx="113234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Leeuwpan</a:t>
            </a:r>
            <a:endParaRPr sz="4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456335" y="2424081"/>
            <a:ext cx="2579249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 books </a:t>
            </a:r>
            <a:endParaRPr/>
          </a:p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Videos were produced Sexual Harassment Policy</a:t>
            </a:r>
            <a:endParaRPr/>
          </a:p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Shared video with SAPS</a:t>
            </a:r>
            <a:endParaRPr/>
          </a:p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Employees made pledges</a:t>
            </a:r>
            <a:endParaRPr/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4">
            <a:alphaModFix/>
          </a:blip>
          <a:srcRect t="15207"/>
          <a:stretch/>
        </p:blipFill>
        <p:spPr>
          <a:xfrm>
            <a:off x="641595" y="5547007"/>
            <a:ext cx="2244480" cy="10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489" y="4259073"/>
            <a:ext cx="2244480" cy="119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5941" y="4708499"/>
            <a:ext cx="2332840" cy="106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5941" y="2942368"/>
            <a:ext cx="2332840" cy="161844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1"/>
          <p:cNvSpPr txBox="1"/>
          <p:nvPr/>
        </p:nvSpPr>
        <p:spPr>
          <a:xfrm>
            <a:off x="9251319" y="2648816"/>
            <a:ext cx="2331714" cy="357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Posters and pamphlets for all Primary Schools in Botleng with Hotline numbers</a:t>
            </a:r>
            <a:endParaRPr/>
          </a:p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Industrial Theatre for employees (Budget permitting).</a:t>
            </a:r>
            <a:endParaRPr/>
          </a:p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Continuous awareness &amp; engagement on GBV, Femicide and Sexual Harassment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1"/>
          <p:cNvPicPr preferRelativeResize="0"/>
          <p:nvPr/>
        </p:nvPicPr>
        <p:blipFill rotWithShape="1">
          <a:blip r:embed="rId8">
            <a:alphaModFix/>
          </a:blip>
          <a:srcRect b="10829"/>
          <a:stretch/>
        </p:blipFill>
        <p:spPr>
          <a:xfrm>
            <a:off x="6378257" y="5144343"/>
            <a:ext cx="2171700" cy="1299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78257" y="2424081"/>
            <a:ext cx="21717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10">
            <a:alphaModFix/>
          </a:blip>
          <a:srcRect t="5049" b="15959"/>
          <a:stretch/>
        </p:blipFill>
        <p:spPr>
          <a:xfrm>
            <a:off x="6378257" y="3923476"/>
            <a:ext cx="2190750" cy="115116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1"/>
          <p:cNvSpPr txBox="1"/>
          <p:nvPr/>
        </p:nvSpPr>
        <p:spPr>
          <a:xfrm>
            <a:off x="58562" y="1130500"/>
            <a:ext cx="121334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Campaign theme: Breaking the silence</a:t>
            </a:r>
            <a:endParaRPr/>
          </a:p>
        </p:txBody>
      </p:sp>
      <p:sp>
        <p:nvSpPr>
          <p:cNvPr id="255" name="Google Shape;255;p11"/>
          <p:cNvSpPr txBox="1"/>
          <p:nvPr/>
        </p:nvSpPr>
        <p:spPr>
          <a:xfrm>
            <a:off x="8919410" y="1759012"/>
            <a:ext cx="29488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Beyond 100-Day activities</a:t>
            </a:r>
            <a:endParaRPr/>
          </a:p>
        </p:txBody>
      </p:sp>
      <p:sp>
        <p:nvSpPr>
          <p:cNvPr id="256" name="Google Shape;256;p11"/>
          <p:cNvSpPr txBox="1"/>
          <p:nvPr/>
        </p:nvSpPr>
        <p:spPr>
          <a:xfrm>
            <a:off x="277754" y="1758640"/>
            <a:ext cx="28164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Safer environment campaigns</a:t>
            </a:r>
            <a:endParaRPr/>
          </a:p>
        </p:txBody>
      </p:sp>
      <p:sp>
        <p:nvSpPr>
          <p:cNvPr id="257" name="Google Shape;257;p11"/>
          <p:cNvSpPr txBox="1"/>
          <p:nvPr/>
        </p:nvSpPr>
        <p:spPr>
          <a:xfrm>
            <a:off x="3398354" y="2167870"/>
            <a:ext cx="2378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Roll out of GBV campaign to primary schools in our community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379" y="928635"/>
            <a:ext cx="12213379" cy="59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2"/>
          <p:cNvSpPr/>
          <p:nvPr/>
        </p:nvSpPr>
        <p:spPr>
          <a:xfrm>
            <a:off x="3246071" y="1647516"/>
            <a:ext cx="2694549" cy="50238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2"/>
          <p:cNvSpPr/>
          <p:nvPr/>
        </p:nvSpPr>
        <p:spPr>
          <a:xfrm>
            <a:off x="6126358" y="1621111"/>
            <a:ext cx="2694549" cy="50238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9031394" y="1613379"/>
            <a:ext cx="2694549" cy="14937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384455" y="1647517"/>
            <a:ext cx="2694549" cy="50238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2"/>
          <p:cNvSpPr txBox="1"/>
          <p:nvPr/>
        </p:nvSpPr>
        <p:spPr>
          <a:xfrm>
            <a:off x="6042611" y="1749240"/>
            <a:ext cx="27838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Ibandla Event </a:t>
            </a:r>
            <a:endParaRPr/>
          </a:p>
        </p:txBody>
      </p:sp>
      <p:sp>
        <p:nvSpPr>
          <p:cNvPr id="268" name="Google Shape;268;p12"/>
          <p:cNvSpPr txBox="1"/>
          <p:nvPr/>
        </p:nvSpPr>
        <p:spPr>
          <a:xfrm>
            <a:off x="3144080" y="1759092"/>
            <a:ext cx="28164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GBVF Monster in My house video series</a:t>
            </a:r>
            <a:endParaRPr/>
          </a:p>
        </p:txBody>
      </p:sp>
      <p:sp>
        <p:nvSpPr>
          <p:cNvPr id="269" name="Google Shape;269;p1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2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2"/>
          <p:cNvSpPr/>
          <p:nvPr/>
        </p:nvSpPr>
        <p:spPr>
          <a:xfrm>
            <a:off x="0" y="0"/>
            <a:ext cx="12192000" cy="982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2"/>
          <p:cNvSpPr txBox="1"/>
          <p:nvPr/>
        </p:nvSpPr>
        <p:spPr>
          <a:xfrm>
            <a:off x="320159" y="106158"/>
            <a:ext cx="113234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Matla</a:t>
            </a:r>
            <a:endParaRPr sz="4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73" name="Google Shape;273;p12"/>
          <p:cNvSpPr txBox="1"/>
          <p:nvPr/>
        </p:nvSpPr>
        <p:spPr>
          <a:xfrm>
            <a:off x="456335" y="2424081"/>
            <a:ext cx="257924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brief</a:t>
            </a:r>
            <a:endParaRPr/>
          </a:p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 of management pledges</a:t>
            </a:r>
            <a:endParaRPr/>
          </a:p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 Sexual Harassment toolkit</a:t>
            </a:r>
            <a:endParaRPr/>
          </a:p>
          <a:p>
            <a:pPr marL="180975" marR="0" lvl="0" indent="-1809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Comic strip</a:t>
            </a:r>
            <a:endParaRPr/>
          </a:p>
        </p:txBody>
      </p:sp>
      <p:sp>
        <p:nvSpPr>
          <p:cNvPr id="274" name="Google Shape;274;p12"/>
          <p:cNvSpPr txBox="1"/>
          <p:nvPr/>
        </p:nvSpPr>
        <p:spPr>
          <a:xfrm>
            <a:off x="58562" y="1130500"/>
            <a:ext cx="121334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Campaign theme: Stand against GBV</a:t>
            </a:r>
            <a:endParaRPr/>
          </a:p>
        </p:txBody>
      </p:sp>
      <p:sp>
        <p:nvSpPr>
          <p:cNvPr id="275" name="Google Shape;275;p12"/>
          <p:cNvSpPr txBox="1"/>
          <p:nvPr/>
        </p:nvSpPr>
        <p:spPr>
          <a:xfrm>
            <a:off x="8904241" y="2162898"/>
            <a:ext cx="29488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Reporting system</a:t>
            </a:r>
            <a:endParaRPr/>
          </a:p>
        </p:txBody>
      </p:sp>
      <p:sp>
        <p:nvSpPr>
          <p:cNvPr id="276" name="Google Shape;276;p12"/>
          <p:cNvSpPr txBox="1"/>
          <p:nvPr/>
        </p:nvSpPr>
        <p:spPr>
          <a:xfrm>
            <a:off x="277754" y="1758640"/>
            <a:ext cx="28164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 against GBV campaign</a:t>
            </a:r>
            <a:endParaRPr/>
          </a:p>
        </p:txBody>
      </p:sp>
      <p:sp>
        <p:nvSpPr>
          <p:cNvPr id="277" name="Google Shape;277;p12"/>
          <p:cNvSpPr txBox="1"/>
          <p:nvPr/>
        </p:nvSpPr>
        <p:spPr>
          <a:xfrm>
            <a:off x="3384295" y="2420409"/>
            <a:ext cx="237873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team has commissioned a 12 episode film which provides a deepened understanding on GBVF drivers and sexual harassment.</a:t>
            </a:r>
            <a:endParaRPr/>
          </a:p>
        </p:txBody>
      </p:sp>
      <p:pic>
        <p:nvPicPr>
          <p:cNvPr id="278" name="Google Shape;27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117" y="4034207"/>
            <a:ext cx="1615259" cy="95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248" y="5083364"/>
            <a:ext cx="1039454" cy="150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03979" y="4687464"/>
            <a:ext cx="2378731" cy="153653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2"/>
          <p:cNvSpPr txBox="1"/>
          <p:nvPr/>
        </p:nvSpPr>
        <p:spPr>
          <a:xfrm>
            <a:off x="6284266" y="2448252"/>
            <a:ext cx="23787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Breaking silence from male employees</a:t>
            </a:r>
            <a:endParaRPr/>
          </a:p>
        </p:txBody>
      </p:sp>
      <p:pic>
        <p:nvPicPr>
          <p:cNvPr id="282" name="Google Shape;282;p12" descr="A group of people standing in front of a sign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 l="8950" r="14168" b="19542"/>
          <a:stretch/>
        </p:blipFill>
        <p:spPr>
          <a:xfrm>
            <a:off x="6255295" y="3234754"/>
            <a:ext cx="2407702" cy="188832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2"/>
          <p:cNvSpPr/>
          <p:nvPr/>
        </p:nvSpPr>
        <p:spPr>
          <a:xfrm>
            <a:off x="9041116" y="3445078"/>
            <a:ext cx="2694549" cy="14937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2"/>
          <p:cNvSpPr txBox="1"/>
          <p:nvPr/>
        </p:nvSpPr>
        <p:spPr>
          <a:xfrm>
            <a:off x="9226741" y="3836286"/>
            <a:ext cx="24139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Prevention safety and response</a:t>
            </a:r>
            <a:endParaRPr/>
          </a:p>
        </p:txBody>
      </p:sp>
      <p:sp>
        <p:nvSpPr>
          <p:cNvPr id="285" name="Google Shape;285;p12"/>
          <p:cNvSpPr/>
          <p:nvPr/>
        </p:nvSpPr>
        <p:spPr>
          <a:xfrm>
            <a:off x="9031394" y="5132877"/>
            <a:ext cx="2694549" cy="14937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2"/>
          <p:cNvSpPr txBox="1"/>
          <p:nvPr/>
        </p:nvSpPr>
        <p:spPr>
          <a:xfrm>
            <a:off x="8904242" y="5494599"/>
            <a:ext cx="29488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Beyond 100-Day activities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9029" y="928635"/>
            <a:ext cx="5992971" cy="59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3"/>
          <p:cNvSpPr/>
          <p:nvPr/>
        </p:nvSpPr>
        <p:spPr>
          <a:xfrm>
            <a:off x="7106079" y="4213593"/>
            <a:ext cx="1278371" cy="21129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3"/>
          <p:cNvSpPr/>
          <p:nvPr/>
        </p:nvSpPr>
        <p:spPr>
          <a:xfrm>
            <a:off x="9972320" y="4225762"/>
            <a:ext cx="1278371" cy="21129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3"/>
          <p:cNvSpPr/>
          <p:nvPr/>
        </p:nvSpPr>
        <p:spPr>
          <a:xfrm>
            <a:off x="8540525" y="4213593"/>
            <a:ext cx="1278371" cy="21129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3"/>
          <p:cNvSpPr/>
          <p:nvPr/>
        </p:nvSpPr>
        <p:spPr>
          <a:xfrm>
            <a:off x="6199030" y="0"/>
            <a:ext cx="6014350" cy="982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379" y="928635"/>
            <a:ext cx="5992971" cy="592936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3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3"/>
          <p:cNvSpPr/>
          <p:nvPr/>
        </p:nvSpPr>
        <p:spPr>
          <a:xfrm>
            <a:off x="1" y="0"/>
            <a:ext cx="5971592" cy="982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6199029" y="108223"/>
            <a:ext cx="59715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Belfast</a:t>
            </a:r>
            <a:endParaRPr sz="4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00" name="Google Shape;300;p13"/>
          <p:cNvSpPr txBox="1"/>
          <p:nvPr/>
        </p:nvSpPr>
        <p:spPr>
          <a:xfrm>
            <a:off x="6199028" y="1070590"/>
            <a:ext cx="59715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Campaign theme: Breaking the silence</a:t>
            </a:r>
            <a:endParaRPr/>
          </a:p>
        </p:txBody>
      </p:sp>
      <p:sp>
        <p:nvSpPr>
          <p:cNvPr id="301" name="Google Shape;301;p13"/>
          <p:cNvSpPr/>
          <p:nvPr/>
        </p:nvSpPr>
        <p:spPr>
          <a:xfrm>
            <a:off x="6386946" y="1911448"/>
            <a:ext cx="1278371" cy="21129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3"/>
          <p:cNvSpPr txBox="1"/>
          <p:nvPr/>
        </p:nvSpPr>
        <p:spPr>
          <a:xfrm>
            <a:off x="7106078" y="5332415"/>
            <a:ext cx="12783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Anonymous report line</a:t>
            </a:r>
            <a:endParaRPr/>
          </a:p>
        </p:txBody>
      </p:sp>
      <p:sp>
        <p:nvSpPr>
          <p:cNvPr id="303" name="Google Shape;303;p13"/>
          <p:cNvSpPr txBox="1"/>
          <p:nvPr/>
        </p:nvSpPr>
        <p:spPr>
          <a:xfrm>
            <a:off x="8482853" y="5318780"/>
            <a:ext cx="14253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Employees pledging videos</a:t>
            </a:r>
            <a:endParaRPr/>
          </a:p>
        </p:txBody>
      </p:sp>
      <p:sp>
        <p:nvSpPr>
          <p:cNvPr id="304" name="Google Shape;304;p13"/>
          <p:cNvSpPr txBox="1"/>
          <p:nvPr/>
        </p:nvSpPr>
        <p:spPr>
          <a:xfrm>
            <a:off x="6329344" y="2932728"/>
            <a:ext cx="14613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Women’s safety initiatives</a:t>
            </a:r>
            <a:endParaRPr/>
          </a:p>
        </p:txBody>
      </p:sp>
      <p:sp>
        <p:nvSpPr>
          <p:cNvPr id="305" name="Google Shape;305;p13"/>
          <p:cNvSpPr txBox="1"/>
          <p:nvPr/>
        </p:nvSpPr>
        <p:spPr>
          <a:xfrm>
            <a:off x="9908175" y="5332415"/>
            <a:ext cx="142517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Women’s month campaign</a:t>
            </a:r>
            <a:endParaRPr/>
          </a:p>
        </p:txBody>
      </p:sp>
      <p:sp>
        <p:nvSpPr>
          <p:cNvPr id="306" name="Google Shape;306;p13"/>
          <p:cNvSpPr txBox="1"/>
          <p:nvPr/>
        </p:nvSpPr>
        <p:spPr>
          <a:xfrm>
            <a:off x="34417" y="108223"/>
            <a:ext cx="59715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Grootegeluk</a:t>
            </a:r>
            <a:endParaRPr sz="4000" b="0" i="0" u="none" strike="noStrike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07" name="Google Shape;307;p13"/>
          <p:cNvSpPr txBox="1"/>
          <p:nvPr/>
        </p:nvSpPr>
        <p:spPr>
          <a:xfrm>
            <a:off x="-21380" y="1056142"/>
            <a:ext cx="59715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Campaign theme: Every day, I rise to thrive</a:t>
            </a:r>
            <a:endParaRPr/>
          </a:p>
        </p:txBody>
      </p:sp>
      <p:sp>
        <p:nvSpPr>
          <p:cNvPr id="308" name="Google Shape;308;p13"/>
          <p:cNvSpPr/>
          <p:nvPr/>
        </p:nvSpPr>
        <p:spPr>
          <a:xfrm>
            <a:off x="393975" y="1911449"/>
            <a:ext cx="2338041" cy="44272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3"/>
          <p:cNvSpPr txBox="1"/>
          <p:nvPr/>
        </p:nvSpPr>
        <p:spPr>
          <a:xfrm>
            <a:off x="383216" y="3231745"/>
            <a:ext cx="233804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Survey – Understanding the barriers</a:t>
            </a:r>
            <a:endParaRPr/>
          </a:p>
        </p:txBody>
      </p:sp>
      <p:sp>
        <p:nvSpPr>
          <p:cNvPr id="310" name="Google Shape;310;p13"/>
          <p:cNvSpPr/>
          <p:nvPr/>
        </p:nvSpPr>
        <p:spPr>
          <a:xfrm>
            <a:off x="3136764" y="1911449"/>
            <a:ext cx="2338041" cy="44272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3"/>
          <p:cNvSpPr txBox="1"/>
          <p:nvPr/>
        </p:nvSpPr>
        <p:spPr>
          <a:xfrm>
            <a:off x="3136764" y="3254951"/>
            <a:ext cx="233804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Women’s month</a:t>
            </a:r>
            <a:endParaRPr/>
          </a:p>
        </p:txBody>
      </p:sp>
      <p:sp>
        <p:nvSpPr>
          <p:cNvPr id="312" name="Google Shape;312;p13"/>
          <p:cNvSpPr txBox="1"/>
          <p:nvPr/>
        </p:nvSpPr>
        <p:spPr>
          <a:xfrm>
            <a:off x="395642" y="4452267"/>
            <a:ext cx="233804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120 people participated in a survey on sexual harassment and GBV</a:t>
            </a:r>
            <a:endParaRPr/>
          </a:p>
        </p:txBody>
      </p:sp>
      <p:sp>
        <p:nvSpPr>
          <p:cNvPr id="313" name="Google Shape;313;p13"/>
          <p:cNvSpPr txBox="1"/>
          <p:nvPr/>
        </p:nvSpPr>
        <p:spPr>
          <a:xfrm>
            <a:off x="3116636" y="4452267"/>
            <a:ext cx="233804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campaign will officially close out during Women’s month with outputs from the campaign and messages</a:t>
            </a:r>
            <a:endParaRPr/>
          </a:p>
        </p:txBody>
      </p:sp>
      <p:pic>
        <p:nvPicPr>
          <p:cNvPr id="314" name="Google Shape;314;p13"/>
          <p:cNvPicPr preferRelativeResize="0"/>
          <p:nvPr/>
        </p:nvPicPr>
        <p:blipFill rotWithShape="1">
          <a:blip r:embed="rId4">
            <a:alphaModFix/>
          </a:blip>
          <a:srcRect l="-1" r="-1589" b="20085"/>
          <a:stretch/>
        </p:blipFill>
        <p:spPr>
          <a:xfrm>
            <a:off x="3613837" y="2065201"/>
            <a:ext cx="1482939" cy="116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5">
            <a:alphaModFix/>
          </a:blip>
          <a:srcRect r="-2278" b="13753"/>
          <a:stretch/>
        </p:blipFill>
        <p:spPr>
          <a:xfrm>
            <a:off x="910940" y="2065201"/>
            <a:ext cx="1365730" cy="115164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3"/>
          <p:cNvSpPr/>
          <p:nvPr/>
        </p:nvSpPr>
        <p:spPr>
          <a:xfrm>
            <a:off x="10684982" y="1918599"/>
            <a:ext cx="1278371" cy="21129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3"/>
          <p:cNvSpPr/>
          <p:nvPr/>
        </p:nvSpPr>
        <p:spPr>
          <a:xfrm>
            <a:off x="9253187" y="1923617"/>
            <a:ext cx="1278371" cy="21129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3"/>
          <p:cNvSpPr/>
          <p:nvPr/>
        </p:nvSpPr>
        <p:spPr>
          <a:xfrm>
            <a:off x="7821392" y="1911448"/>
            <a:ext cx="1278371" cy="21129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3"/>
          <p:cNvSpPr txBox="1"/>
          <p:nvPr/>
        </p:nvSpPr>
        <p:spPr>
          <a:xfrm>
            <a:off x="7874807" y="2915773"/>
            <a:ext cx="120058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Comms campaign</a:t>
            </a:r>
            <a:endParaRPr/>
          </a:p>
        </p:txBody>
      </p:sp>
      <p:sp>
        <p:nvSpPr>
          <p:cNvPr id="320" name="Google Shape;320;p13"/>
          <p:cNvSpPr txBox="1"/>
          <p:nvPr/>
        </p:nvSpPr>
        <p:spPr>
          <a:xfrm>
            <a:off x="9179711" y="2932728"/>
            <a:ext cx="14253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Schools engagements</a:t>
            </a:r>
            <a:endParaRPr/>
          </a:p>
        </p:txBody>
      </p:sp>
      <p:sp>
        <p:nvSpPr>
          <p:cNvPr id="321" name="Google Shape;321;p13"/>
          <p:cNvSpPr txBox="1"/>
          <p:nvPr/>
        </p:nvSpPr>
        <p:spPr>
          <a:xfrm>
            <a:off x="10597614" y="2915773"/>
            <a:ext cx="14253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Partnership with Tears Foundation</a:t>
            </a:r>
            <a:endParaRPr/>
          </a:p>
        </p:txBody>
      </p:sp>
      <p:pic>
        <p:nvPicPr>
          <p:cNvPr id="322" name="Google Shape;322;p13"/>
          <p:cNvPicPr preferRelativeResize="0"/>
          <p:nvPr/>
        </p:nvPicPr>
        <p:blipFill rotWithShape="1">
          <a:blip r:embed="rId4">
            <a:alphaModFix/>
          </a:blip>
          <a:srcRect l="-1" r="-1589" b="20085"/>
          <a:stretch/>
        </p:blipFill>
        <p:spPr>
          <a:xfrm>
            <a:off x="10085085" y="4403832"/>
            <a:ext cx="1047210" cy="82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3"/>
          <p:cNvPicPr preferRelativeResize="0"/>
          <p:nvPr/>
        </p:nvPicPr>
        <p:blipFill rotWithShape="1">
          <a:blip r:embed="rId6">
            <a:alphaModFix/>
          </a:blip>
          <a:srcRect b="21474"/>
          <a:stretch/>
        </p:blipFill>
        <p:spPr>
          <a:xfrm>
            <a:off x="8619198" y="4384582"/>
            <a:ext cx="1102633" cy="86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3"/>
          <p:cNvPicPr preferRelativeResize="0"/>
          <p:nvPr/>
        </p:nvPicPr>
        <p:blipFill rotWithShape="1">
          <a:blip r:embed="rId7">
            <a:alphaModFix/>
          </a:blip>
          <a:srcRect r="-5104" b="16699"/>
          <a:stretch/>
        </p:blipFill>
        <p:spPr>
          <a:xfrm>
            <a:off x="10825562" y="2102672"/>
            <a:ext cx="1015567" cy="80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3"/>
          <p:cNvPicPr preferRelativeResize="0"/>
          <p:nvPr/>
        </p:nvPicPr>
        <p:blipFill rotWithShape="1">
          <a:blip r:embed="rId8">
            <a:alphaModFix/>
          </a:blip>
          <a:srcRect r="-3093" b="15654"/>
          <a:stretch/>
        </p:blipFill>
        <p:spPr>
          <a:xfrm>
            <a:off x="9375923" y="2079196"/>
            <a:ext cx="1081513" cy="88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3"/>
          <p:cNvPicPr preferRelativeResize="0"/>
          <p:nvPr/>
        </p:nvPicPr>
        <p:blipFill rotWithShape="1">
          <a:blip r:embed="rId9">
            <a:alphaModFix/>
          </a:blip>
          <a:srcRect r="10317" b="17216"/>
          <a:stretch/>
        </p:blipFill>
        <p:spPr>
          <a:xfrm>
            <a:off x="7917824" y="2018479"/>
            <a:ext cx="972066" cy="89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3"/>
          <p:cNvPicPr preferRelativeResize="0"/>
          <p:nvPr/>
        </p:nvPicPr>
        <p:blipFill rotWithShape="1">
          <a:blip r:embed="rId10">
            <a:alphaModFix/>
          </a:blip>
          <a:srcRect l="1" r="-5302" b="18652"/>
          <a:stretch/>
        </p:blipFill>
        <p:spPr>
          <a:xfrm>
            <a:off x="7167128" y="4391352"/>
            <a:ext cx="1158925" cy="89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3"/>
          <p:cNvPicPr preferRelativeResize="0"/>
          <p:nvPr/>
        </p:nvPicPr>
        <p:blipFill rotWithShape="1">
          <a:blip r:embed="rId11">
            <a:alphaModFix/>
          </a:blip>
          <a:srcRect b="19179"/>
          <a:stretch/>
        </p:blipFill>
        <p:spPr>
          <a:xfrm>
            <a:off x="6474392" y="2006587"/>
            <a:ext cx="1103477" cy="891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4"/>
          <p:cNvSpPr/>
          <p:nvPr/>
        </p:nvSpPr>
        <p:spPr>
          <a:xfrm>
            <a:off x="0" y="0"/>
            <a:ext cx="5999583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A10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9584" y="0"/>
            <a:ext cx="6192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4" descr="Shape,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619" y="4767369"/>
            <a:ext cx="4795189" cy="84118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4"/>
          <p:cNvSpPr txBox="1"/>
          <p:nvPr/>
        </p:nvSpPr>
        <p:spPr>
          <a:xfrm>
            <a:off x="567599" y="5608555"/>
            <a:ext cx="49152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100-Days Challenges</a:t>
            </a:r>
            <a:endParaRPr/>
          </a:p>
        </p:txBody>
      </p:sp>
      <p:sp>
        <p:nvSpPr>
          <p:cNvPr id="337" name="Google Shape;337;p14"/>
          <p:cNvSpPr txBox="1"/>
          <p:nvPr/>
        </p:nvSpPr>
        <p:spPr>
          <a:xfrm>
            <a:off x="542177" y="1792231"/>
            <a:ext cx="491522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Insights gained and lessons learned</a:t>
            </a:r>
            <a:endParaRPr sz="4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338" name="Google Shape;338;p14" descr="A picture containing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2895" y="921152"/>
            <a:ext cx="4169783" cy="5015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 descr="Shape, arr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4374" y="180521"/>
            <a:ext cx="6500606" cy="649695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5"/>
          <p:cNvSpPr txBox="1"/>
          <p:nvPr/>
        </p:nvSpPr>
        <p:spPr>
          <a:xfrm>
            <a:off x="5183428" y="1115361"/>
            <a:ext cx="13529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Sexual harassment indicators</a:t>
            </a:r>
            <a:endParaRPr sz="12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46" name="Google Shape;346;p15"/>
          <p:cNvSpPr txBox="1"/>
          <p:nvPr/>
        </p:nvSpPr>
        <p:spPr>
          <a:xfrm>
            <a:off x="7095638" y="1870948"/>
            <a:ext cx="121920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Collaboration across operations</a:t>
            </a:r>
            <a:endParaRPr sz="12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47" name="Google Shape;347;p15"/>
          <p:cNvSpPr txBox="1"/>
          <p:nvPr/>
        </p:nvSpPr>
        <p:spPr>
          <a:xfrm>
            <a:off x="7630802" y="3800196"/>
            <a:ext cx="11955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Diverse team</a:t>
            </a:r>
            <a:endParaRPr/>
          </a:p>
        </p:txBody>
      </p:sp>
      <p:sp>
        <p:nvSpPr>
          <p:cNvPr id="348" name="Google Shape;348;p15"/>
          <p:cNvSpPr txBox="1"/>
          <p:nvPr/>
        </p:nvSpPr>
        <p:spPr>
          <a:xfrm>
            <a:off x="6746696" y="5378040"/>
            <a:ext cx="14789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Urgency creates focus and creativity</a:t>
            </a:r>
            <a:endParaRPr sz="12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5134369" y="6207309"/>
            <a:ext cx="14789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Storytelling</a:t>
            </a:r>
            <a:endParaRPr sz="12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0" name="Google Shape;350;p15"/>
          <p:cNvSpPr txBox="1"/>
          <p:nvPr/>
        </p:nvSpPr>
        <p:spPr>
          <a:xfrm>
            <a:off x="3735790" y="5593483"/>
            <a:ext cx="10891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Management support</a:t>
            </a:r>
            <a:endParaRPr sz="12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1" name="Google Shape;351;p15"/>
          <p:cNvSpPr txBox="1"/>
          <p:nvPr/>
        </p:nvSpPr>
        <p:spPr>
          <a:xfrm>
            <a:off x="2492937" y="3901000"/>
            <a:ext cx="16526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Red Tape</a:t>
            </a:r>
            <a:endParaRPr/>
          </a:p>
        </p:txBody>
      </p:sp>
      <p:sp>
        <p:nvSpPr>
          <p:cNvPr id="352" name="Google Shape;352;p15"/>
          <p:cNvSpPr txBox="1"/>
          <p:nvPr/>
        </p:nvSpPr>
        <p:spPr>
          <a:xfrm>
            <a:off x="3519281" y="2020269"/>
            <a:ext cx="12192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Community outreach</a:t>
            </a:r>
            <a:endParaRPr sz="12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3" name="Google Shape;353;p15"/>
          <p:cNvSpPr txBox="1"/>
          <p:nvPr/>
        </p:nvSpPr>
        <p:spPr>
          <a:xfrm>
            <a:off x="4425360" y="2987828"/>
            <a:ext cx="275774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Learnings</a:t>
            </a:r>
            <a:endParaRPr sz="40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4" name="Google Shape;354;p15"/>
          <p:cNvSpPr txBox="1"/>
          <p:nvPr/>
        </p:nvSpPr>
        <p:spPr>
          <a:xfrm>
            <a:off x="5673300" y="1746002"/>
            <a:ext cx="3123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</a:t>
            </a:r>
            <a:endParaRPr sz="2000">
              <a:solidFill>
                <a:srgbClr val="C7C7C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" name="Google Shape;355;p15"/>
          <p:cNvSpPr txBox="1"/>
          <p:nvPr/>
        </p:nvSpPr>
        <p:spPr>
          <a:xfrm>
            <a:off x="6748412" y="2170623"/>
            <a:ext cx="3123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</a:t>
            </a:r>
            <a:endParaRPr sz="2000">
              <a:solidFill>
                <a:srgbClr val="C7C7C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6" name="Google Shape;356;p15"/>
          <p:cNvSpPr txBox="1"/>
          <p:nvPr/>
        </p:nvSpPr>
        <p:spPr>
          <a:xfrm>
            <a:off x="7173775" y="3208005"/>
            <a:ext cx="3123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3</a:t>
            </a:r>
            <a:endParaRPr sz="2000">
              <a:solidFill>
                <a:srgbClr val="C7C7C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7" name="Google Shape;357;p15"/>
          <p:cNvSpPr txBox="1"/>
          <p:nvPr/>
        </p:nvSpPr>
        <p:spPr>
          <a:xfrm>
            <a:off x="6732306" y="4260782"/>
            <a:ext cx="3123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4</a:t>
            </a:r>
            <a:endParaRPr sz="2000">
              <a:solidFill>
                <a:srgbClr val="C7C7C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8" name="Google Shape;358;p15"/>
          <p:cNvSpPr txBox="1"/>
          <p:nvPr/>
        </p:nvSpPr>
        <p:spPr>
          <a:xfrm>
            <a:off x="5683458" y="4700666"/>
            <a:ext cx="3123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5</a:t>
            </a:r>
            <a:endParaRPr sz="2000">
              <a:solidFill>
                <a:srgbClr val="C7C7C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9" name="Google Shape;359;p15"/>
          <p:cNvSpPr txBox="1"/>
          <p:nvPr/>
        </p:nvSpPr>
        <p:spPr>
          <a:xfrm>
            <a:off x="4608696" y="4266578"/>
            <a:ext cx="3123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6</a:t>
            </a:r>
            <a:endParaRPr sz="2000">
              <a:solidFill>
                <a:srgbClr val="C7C7C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60" name="Google Shape;360;p15"/>
          <p:cNvSpPr txBox="1"/>
          <p:nvPr/>
        </p:nvSpPr>
        <p:spPr>
          <a:xfrm>
            <a:off x="4183241" y="3227466"/>
            <a:ext cx="3123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7</a:t>
            </a:r>
            <a:endParaRPr sz="2000">
              <a:solidFill>
                <a:srgbClr val="C7C7C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61" name="Google Shape;361;p15"/>
          <p:cNvSpPr txBox="1"/>
          <p:nvPr/>
        </p:nvSpPr>
        <p:spPr>
          <a:xfrm>
            <a:off x="4606200" y="2157996"/>
            <a:ext cx="3123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8</a:t>
            </a:r>
            <a:endParaRPr sz="2000">
              <a:solidFill>
                <a:srgbClr val="C7C7C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362" name="Google Shape;362;p15"/>
          <p:cNvPicPr preferRelativeResize="0"/>
          <p:nvPr/>
        </p:nvPicPr>
        <p:blipFill rotWithShape="1">
          <a:blip r:embed="rId5">
            <a:alphaModFix/>
          </a:blip>
          <a:srcRect b="18610"/>
          <a:stretch/>
        </p:blipFill>
        <p:spPr>
          <a:xfrm>
            <a:off x="5362335" y="352574"/>
            <a:ext cx="954617" cy="77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 rotWithShape="1">
          <a:blip r:embed="rId6">
            <a:alphaModFix/>
          </a:blip>
          <a:srcRect r="301" b="14442"/>
          <a:stretch/>
        </p:blipFill>
        <p:spPr>
          <a:xfrm>
            <a:off x="7732390" y="2772528"/>
            <a:ext cx="1092343" cy="93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5"/>
          <p:cNvPicPr preferRelativeResize="0"/>
          <p:nvPr/>
        </p:nvPicPr>
        <p:blipFill rotWithShape="1">
          <a:blip r:embed="rId7">
            <a:alphaModFix/>
          </a:blip>
          <a:srcRect l="19383" t="10499" r="19564" b="29796"/>
          <a:stretch/>
        </p:blipFill>
        <p:spPr>
          <a:xfrm>
            <a:off x="6976382" y="842747"/>
            <a:ext cx="1076005" cy="10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5"/>
          <p:cNvPicPr preferRelativeResize="0"/>
          <p:nvPr/>
        </p:nvPicPr>
        <p:blipFill rotWithShape="1">
          <a:blip r:embed="rId8">
            <a:alphaModFix/>
          </a:blip>
          <a:srcRect r="17391" b="12033"/>
          <a:stretch/>
        </p:blipFill>
        <p:spPr>
          <a:xfrm>
            <a:off x="7044679" y="4460837"/>
            <a:ext cx="962094" cy="1024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5"/>
          <p:cNvPicPr preferRelativeResize="0"/>
          <p:nvPr/>
        </p:nvPicPr>
        <p:blipFill rotWithShape="1">
          <a:blip r:embed="rId9">
            <a:alphaModFix/>
          </a:blip>
          <a:srcRect l="-1" r="1569" b="21193"/>
          <a:stretch/>
        </p:blipFill>
        <p:spPr>
          <a:xfrm>
            <a:off x="5355537" y="5327684"/>
            <a:ext cx="1036568" cy="82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5"/>
          <p:cNvPicPr preferRelativeResize="0"/>
          <p:nvPr/>
        </p:nvPicPr>
        <p:blipFill rotWithShape="1">
          <a:blip r:embed="rId10">
            <a:alphaModFix/>
          </a:blip>
          <a:srcRect b="11712"/>
          <a:stretch/>
        </p:blipFill>
        <p:spPr>
          <a:xfrm>
            <a:off x="3742858" y="4673544"/>
            <a:ext cx="1089183" cy="96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 descr="Shape&#10;&#10;Description automatically generated with low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03557" y="2940810"/>
            <a:ext cx="831441" cy="83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5"/>
          <p:cNvPicPr preferRelativeResize="0"/>
          <p:nvPr/>
        </p:nvPicPr>
        <p:blipFill rotWithShape="1">
          <a:blip r:embed="rId12">
            <a:alphaModFix/>
          </a:blip>
          <a:srcRect r="-3093" b="15654"/>
          <a:stretch/>
        </p:blipFill>
        <p:spPr>
          <a:xfrm>
            <a:off x="3601078" y="1165773"/>
            <a:ext cx="1081513" cy="88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"/>
          <p:cNvSpPr/>
          <p:nvPr/>
        </p:nvSpPr>
        <p:spPr>
          <a:xfrm>
            <a:off x="3019628" y="1017137"/>
            <a:ext cx="3076372" cy="58739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6"/>
          <p:cNvSpPr/>
          <p:nvPr/>
        </p:nvSpPr>
        <p:spPr>
          <a:xfrm>
            <a:off x="6096000" y="1017136"/>
            <a:ext cx="3076374" cy="58739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6"/>
          <p:cNvSpPr/>
          <p:nvPr/>
        </p:nvSpPr>
        <p:spPr>
          <a:xfrm>
            <a:off x="9170068" y="1017136"/>
            <a:ext cx="3040786" cy="5873911"/>
          </a:xfrm>
          <a:prstGeom prst="rect">
            <a:avLst/>
          </a:prstGeom>
          <a:solidFill>
            <a:srgbClr val="1934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6"/>
          <p:cNvSpPr/>
          <p:nvPr/>
        </p:nvSpPr>
        <p:spPr>
          <a:xfrm>
            <a:off x="0" y="1017138"/>
            <a:ext cx="3030741" cy="58739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1713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6"/>
          <p:cNvSpPr txBox="1"/>
          <p:nvPr/>
        </p:nvSpPr>
        <p:spPr>
          <a:xfrm>
            <a:off x="0" y="12714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Insights and Recommendations</a:t>
            </a:r>
            <a:endParaRPr sz="40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80" name="Google Shape;380;p16"/>
          <p:cNvSpPr txBox="1"/>
          <p:nvPr/>
        </p:nvSpPr>
        <p:spPr>
          <a:xfrm>
            <a:off x="157390" y="4122313"/>
            <a:ext cx="2862235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a campaign, have a clear goal and don’t be scared to go for big goals.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 on the reporting systems and integrate data from various reporting channels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 a critical mass to engage, to create a tipping point </a:t>
            </a:r>
            <a:endParaRPr/>
          </a:p>
        </p:txBody>
      </p:sp>
      <p:sp>
        <p:nvSpPr>
          <p:cNvPr id="381" name="Google Shape;381;p16"/>
          <p:cNvSpPr txBox="1"/>
          <p:nvPr/>
        </p:nvSpPr>
        <p:spPr>
          <a:xfrm>
            <a:off x="3135588" y="4122314"/>
            <a:ext cx="277214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Peer learning enhanced operations activities. 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Expand the initiative across the mining sector.  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Mining houses should  pull resources together and create  service points near operations </a:t>
            </a:r>
            <a:endParaRPr/>
          </a:p>
        </p:txBody>
      </p:sp>
      <p:sp>
        <p:nvSpPr>
          <p:cNvPr id="382" name="Google Shape;382;p16"/>
          <p:cNvSpPr/>
          <p:nvPr/>
        </p:nvSpPr>
        <p:spPr>
          <a:xfrm>
            <a:off x="889569" y="1161039"/>
            <a:ext cx="1251601" cy="1202189"/>
          </a:xfrm>
          <a:prstGeom prst="ellipse">
            <a:avLst/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6"/>
          <p:cNvSpPr txBox="1"/>
          <p:nvPr/>
        </p:nvSpPr>
        <p:spPr>
          <a:xfrm>
            <a:off x="-44120" y="2414500"/>
            <a:ext cx="301962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Sexual harassment indicators</a:t>
            </a:r>
            <a:endParaRPr/>
          </a:p>
        </p:txBody>
      </p:sp>
      <p:sp>
        <p:nvSpPr>
          <p:cNvPr id="384" name="Google Shape;384;p16"/>
          <p:cNvSpPr txBox="1"/>
          <p:nvPr/>
        </p:nvSpPr>
        <p:spPr>
          <a:xfrm>
            <a:off x="3135588" y="2414500"/>
            <a:ext cx="29051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Collaboration across operations</a:t>
            </a:r>
            <a:endParaRPr/>
          </a:p>
        </p:txBody>
      </p:sp>
      <p:sp>
        <p:nvSpPr>
          <p:cNvPr id="385" name="Google Shape;385;p16"/>
          <p:cNvSpPr/>
          <p:nvPr/>
        </p:nvSpPr>
        <p:spPr>
          <a:xfrm>
            <a:off x="3940426" y="1193760"/>
            <a:ext cx="1251601" cy="1202189"/>
          </a:xfrm>
          <a:prstGeom prst="ellipse">
            <a:avLst/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6"/>
          <p:cNvSpPr/>
          <p:nvPr/>
        </p:nvSpPr>
        <p:spPr>
          <a:xfrm>
            <a:off x="6974458" y="1167680"/>
            <a:ext cx="1251601" cy="1202189"/>
          </a:xfrm>
          <a:prstGeom prst="ellipse">
            <a:avLst/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6"/>
          <p:cNvSpPr/>
          <p:nvPr/>
        </p:nvSpPr>
        <p:spPr>
          <a:xfrm>
            <a:off x="10074012" y="1175994"/>
            <a:ext cx="1251601" cy="1202189"/>
          </a:xfrm>
          <a:prstGeom prst="ellipse">
            <a:avLst/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6"/>
          <p:cNvSpPr txBox="1"/>
          <p:nvPr/>
        </p:nvSpPr>
        <p:spPr>
          <a:xfrm>
            <a:off x="6510668" y="2445675"/>
            <a:ext cx="21791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Diverse team</a:t>
            </a:r>
            <a:endParaRPr sz="28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89" name="Google Shape;389;p16"/>
          <p:cNvSpPr txBox="1"/>
          <p:nvPr/>
        </p:nvSpPr>
        <p:spPr>
          <a:xfrm>
            <a:off x="6200848" y="4122314"/>
            <a:ext cx="2676106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Inclusivity by seeking guidance and ideas from all employees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Start conversations with men earlier.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Involve the community in the 100-day team</a:t>
            </a:r>
            <a:endParaRPr/>
          </a:p>
        </p:txBody>
      </p:sp>
      <p:sp>
        <p:nvSpPr>
          <p:cNvPr id="390" name="Google Shape;390;p16"/>
          <p:cNvSpPr txBox="1"/>
          <p:nvPr/>
        </p:nvSpPr>
        <p:spPr>
          <a:xfrm>
            <a:off x="9145588" y="2428590"/>
            <a:ext cx="310315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Urgency creates focus and creativity</a:t>
            </a:r>
            <a:endParaRPr/>
          </a:p>
        </p:txBody>
      </p:sp>
      <p:sp>
        <p:nvSpPr>
          <p:cNvPr id="391" name="Google Shape;391;p16"/>
          <p:cNvSpPr txBox="1"/>
          <p:nvPr/>
        </p:nvSpPr>
        <p:spPr>
          <a:xfrm>
            <a:off x="9311713" y="4122314"/>
            <a:ext cx="265283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be scared to experiment and try a new way of doing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Celebrate small victories along the way</a:t>
            </a:r>
            <a:endParaRPr/>
          </a:p>
        </p:txBody>
      </p:sp>
      <p:pic>
        <p:nvPicPr>
          <p:cNvPr id="392" name="Google Shape;392;p16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8852" y="3356588"/>
            <a:ext cx="3049593" cy="55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6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0740" y="3364035"/>
            <a:ext cx="3065259" cy="55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6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9" y="3377506"/>
            <a:ext cx="3049593" cy="55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6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5591" y="3384953"/>
            <a:ext cx="3065259" cy="55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6"/>
          <p:cNvPicPr preferRelativeResize="0"/>
          <p:nvPr/>
        </p:nvPicPr>
        <p:blipFill rotWithShape="1">
          <a:blip r:embed="rId5">
            <a:alphaModFix/>
          </a:blip>
          <a:srcRect b="18610"/>
          <a:stretch/>
        </p:blipFill>
        <p:spPr>
          <a:xfrm>
            <a:off x="1038060" y="1341312"/>
            <a:ext cx="954617" cy="77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6"/>
          <p:cNvPicPr preferRelativeResize="0"/>
          <p:nvPr/>
        </p:nvPicPr>
        <p:blipFill rotWithShape="1">
          <a:blip r:embed="rId6">
            <a:alphaModFix/>
          </a:blip>
          <a:srcRect r="301" b="14442"/>
          <a:stretch/>
        </p:blipFill>
        <p:spPr>
          <a:xfrm>
            <a:off x="7038364" y="1300070"/>
            <a:ext cx="1092343" cy="93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6"/>
          <p:cNvPicPr preferRelativeResize="0"/>
          <p:nvPr/>
        </p:nvPicPr>
        <p:blipFill rotWithShape="1">
          <a:blip r:embed="rId7">
            <a:alphaModFix/>
          </a:blip>
          <a:srcRect l="19383" t="10499" r="19564" b="29796"/>
          <a:stretch/>
        </p:blipFill>
        <p:spPr>
          <a:xfrm>
            <a:off x="4042764" y="1203660"/>
            <a:ext cx="1076005" cy="10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6"/>
          <p:cNvPicPr preferRelativeResize="0"/>
          <p:nvPr/>
        </p:nvPicPr>
        <p:blipFill rotWithShape="1">
          <a:blip r:embed="rId8">
            <a:alphaModFix/>
          </a:blip>
          <a:srcRect r="17391" b="12033"/>
          <a:stretch/>
        </p:blipFill>
        <p:spPr>
          <a:xfrm>
            <a:off x="10074012" y="1312836"/>
            <a:ext cx="962094" cy="102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7"/>
          <p:cNvSpPr/>
          <p:nvPr/>
        </p:nvSpPr>
        <p:spPr>
          <a:xfrm>
            <a:off x="3019628" y="1017137"/>
            <a:ext cx="3076372" cy="58739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7"/>
          <p:cNvSpPr/>
          <p:nvPr/>
        </p:nvSpPr>
        <p:spPr>
          <a:xfrm>
            <a:off x="6096000" y="1017136"/>
            <a:ext cx="3076374" cy="5873911"/>
          </a:xfrm>
          <a:prstGeom prst="rect">
            <a:avLst/>
          </a:prstGeom>
          <a:solidFill>
            <a:srgbClr val="9BC7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7"/>
          <p:cNvSpPr/>
          <p:nvPr/>
        </p:nvSpPr>
        <p:spPr>
          <a:xfrm>
            <a:off x="9170068" y="1017136"/>
            <a:ext cx="3040786" cy="58739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7"/>
          <p:cNvSpPr/>
          <p:nvPr/>
        </p:nvSpPr>
        <p:spPr>
          <a:xfrm>
            <a:off x="0" y="1017138"/>
            <a:ext cx="3030741" cy="58739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1713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7"/>
          <p:cNvSpPr txBox="1"/>
          <p:nvPr/>
        </p:nvSpPr>
        <p:spPr>
          <a:xfrm>
            <a:off x="0" y="127142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Insights and Recommendations</a:t>
            </a:r>
            <a:endParaRPr sz="40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410" name="Google Shape;410;p17"/>
          <p:cNvSpPr txBox="1"/>
          <p:nvPr/>
        </p:nvSpPr>
        <p:spPr>
          <a:xfrm>
            <a:off x="157391" y="4122313"/>
            <a:ext cx="267397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Storytelling rather than speeches create interest and engagement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media platforms to create awareness and have GBV dialogues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“talk” GBVF daily</a:t>
            </a:r>
            <a:endParaRPr/>
          </a:p>
        </p:txBody>
      </p:sp>
      <p:sp>
        <p:nvSpPr>
          <p:cNvPr id="411" name="Google Shape;411;p17"/>
          <p:cNvSpPr txBox="1"/>
          <p:nvPr/>
        </p:nvSpPr>
        <p:spPr>
          <a:xfrm>
            <a:off x="3135588" y="4122314"/>
            <a:ext cx="277214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Managers lead by example - Engage them early to get buy-in and support.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GBV &amp; sexual harassment should be on all agendas, not an add-on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Z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7"/>
          <p:cNvSpPr/>
          <p:nvPr/>
        </p:nvSpPr>
        <p:spPr>
          <a:xfrm>
            <a:off x="889569" y="1161039"/>
            <a:ext cx="1251601" cy="1202189"/>
          </a:xfrm>
          <a:prstGeom prst="ellipse">
            <a:avLst/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7"/>
          <p:cNvSpPr txBox="1"/>
          <p:nvPr/>
        </p:nvSpPr>
        <p:spPr>
          <a:xfrm>
            <a:off x="-44120" y="2414500"/>
            <a:ext cx="30196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Storytelling</a:t>
            </a:r>
            <a:endParaRPr/>
          </a:p>
        </p:txBody>
      </p:sp>
      <p:sp>
        <p:nvSpPr>
          <p:cNvPr id="414" name="Google Shape;414;p17"/>
          <p:cNvSpPr txBox="1"/>
          <p:nvPr/>
        </p:nvSpPr>
        <p:spPr>
          <a:xfrm>
            <a:off x="3406869" y="2414500"/>
            <a:ext cx="224366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Management support</a:t>
            </a:r>
            <a:endParaRPr sz="28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415" name="Google Shape;415;p17"/>
          <p:cNvSpPr/>
          <p:nvPr/>
        </p:nvSpPr>
        <p:spPr>
          <a:xfrm>
            <a:off x="3940426" y="1193760"/>
            <a:ext cx="1251601" cy="1202189"/>
          </a:xfrm>
          <a:prstGeom prst="ellipse">
            <a:avLst/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7"/>
          <p:cNvSpPr/>
          <p:nvPr/>
        </p:nvSpPr>
        <p:spPr>
          <a:xfrm>
            <a:off x="6974458" y="1167680"/>
            <a:ext cx="1251601" cy="1202189"/>
          </a:xfrm>
          <a:prstGeom prst="ellipse">
            <a:avLst/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7"/>
          <p:cNvSpPr/>
          <p:nvPr/>
        </p:nvSpPr>
        <p:spPr>
          <a:xfrm>
            <a:off x="10074012" y="1175994"/>
            <a:ext cx="1251601" cy="1202189"/>
          </a:xfrm>
          <a:prstGeom prst="ellipse">
            <a:avLst/>
          </a:prstGeom>
          <a:solidFill>
            <a:schemeClr val="lt1"/>
          </a:solidFill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7"/>
          <p:cNvSpPr txBox="1"/>
          <p:nvPr/>
        </p:nvSpPr>
        <p:spPr>
          <a:xfrm>
            <a:off x="6510668" y="2445675"/>
            <a:ext cx="21791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Red tape</a:t>
            </a:r>
            <a:endParaRPr sz="28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419" name="Google Shape;419;p17"/>
          <p:cNvSpPr txBox="1"/>
          <p:nvPr/>
        </p:nvSpPr>
        <p:spPr>
          <a:xfrm>
            <a:off x="6200848" y="4122314"/>
            <a:ext cx="267610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Tackle procurement red tape as soon as possible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Involve procurement process/funders in the 100-day team</a:t>
            </a:r>
            <a:endParaRPr/>
          </a:p>
        </p:txBody>
      </p:sp>
      <p:sp>
        <p:nvSpPr>
          <p:cNvPr id="420" name="Google Shape;420;p17"/>
          <p:cNvSpPr txBox="1"/>
          <p:nvPr/>
        </p:nvSpPr>
        <p:spPr>
          <a:xfrm>
            <a:off x="9465488" y="2428590"/>
            <a:ext cx="249905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Community outreach</a:t>
            </a:r>
            <a:endParaRPr/>
          </a:p>
        </p:txBody>
      </p:sp>
      <p:sp>
        <p:nvSpPr>
          <p:cNvPr id="421" name="Google Shape;421;p17"/>
          <p:cNvSpPr txBox="1"/>
          <p:nvPr/>
        </p:nvSpPr>
        <p:spPr>
          <a:xfrm>
            <a:off x="9311713" y="4122314"/>
            <a:ext cx="265283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Employees are part of a community and their kids in schools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Expand the outreach to all educational institutions </a:t>
            </a:r>
            <a:endParaRPr/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ZA" sz="1600" b="0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Partner with NGOs to provide support</a:t>
            </a:r>
            <a:endParaRPr/>
          </a:p>
        </p:txBody>
      </p:sp>
      <p:pic>
        <p:nvPicPr>
          <p:cNvPr id="422" name="Google Shape;422;p1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8852" y="3356588"/>
            <a:ext cx="3049593" cy="55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0740" y="3364035"/>
            <a:ext cx="3065259" cy="55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9" y="3377506"/>
            <a:ext cx="3049593" cy="55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5591" y="3384953"/>
            <a:ext cx="3065259" cy="55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7"/>
          <p:cNvPicPr preferRelativeResize="0"/>
          <p:nvPr/>
        </p:nvPicPr>
        <p:blipFill rotWithShape="1">
          <a:blip r:embed="rId5">
            <a:alphaModFix/>
          </a:blip>
          <a:srcRect l="-1" r="1569" b="21193"/>
          <a:stretch/>
        </p:blipFill>
        <p:spPr>
          <a:xfrm>
            <a:off x="963158" y="1347178"/>
            <a:ext cx="1036568" cy="82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7"/>
          <p:cNvPicPr preferRelativeResize="0"/>
          <p:nvPr/>
        </p:nvPicPr>
        <p:blipFill rotWithShape="1">
          <a:blip r:embed="rId6">
            <a:alphaModFix/>
          </a:blip>
          <a:srcRect b="11712"/>
          <a:stretch/>
        </p:blipFill>
        <p:spPr>
          <a:xfrm>
            <a:off x="4030257" y="1359301"/>
            <a:ext cx="1089183" cy="96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7" descr="Shape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8602" y="1393938"/>
            <a:ext cx="783149" cy="78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7"/>
          <p:cNvPicPr preferRelativeResize="0"/>
          <p:nvPr/>
        </p:nvPicPr>
        <p:blipFill rotWithShape="1">
          <a:blip r:embed="rId8">
            <a:alphaModFix/>
          </a:blip>
          <a:srcRect r="-3093" b="15654"/>
          <a:stretch/>
        </p:blipFill>
        <p:spPr>
          <a:xfrm>
            <a:off x="10174259" y="1326348"/>
            <a:ext cx="1081513" cy="88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8"/>
          <p:cNvSpPr/>
          <p:nvPr/>
        </p:nvSpPr>
        <p:spPr>
          <a:xfrm>
            <a:off x="0" y="0"/>
            <a:ext cx="5999583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A10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9584" y="0"/>
            <a:ext cx="6192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8" descr="A picture containing text, vector graphic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6448" y="905069"/>
            <a:ext cx="3478687" cy="504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8" descr="Shape,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619" y="4767369"/>
            <a:ext cx="4795189" cy="84118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8"/>
          <p:cNvSpPr txBox="1"/>
          <p:nvPr/>
        </p:nvSpPr>
        <p:spPr>
          <a:xfrm>
            <a:off x="567599" y="5608555"/>
            <a:ext cx="49152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100-Days Challenges</a:t>
            </a:r>
            <a:endParaRPr/>
          </a:p>
        </p:txBody>
      </p:sp>
      <p:sp>
        <p:nvSpPr>
          <p:cNvPr id="439" name="Google Shape;439;p18"/>
          <p:cNvSpPr txBox="1"/>
          <p:nvPr/>
        </p:nvSpPr>
        <p:spPr>
          <a:xfrm>
            <a:off x="299839" y="1896337"/>
            <a:ext cx="534114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6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The Results</a:t>
            </a:r>
            <a:endParaRPr sz="6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470" y="0"/>
            <a:ext cx="122264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9"/>
          <p:cNvSpPr/>
          <p:nvPr/>
        </p:nvSpPr>
        <p:spPr>
          <a:xfrm>
            <a:off x="-34470" y="0"/>
            <a:ext cx="2619050" cy="686755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9"/>
          <p:cNvSpPr txBox="1"/>
          <p:nvPr/>
        </p:nvSpPr>
        <p:spPr>
          <a:xfrm>
            <a:off x="5617030" y="178125"/>
            <a:ext cx="668071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6600" b="1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Results</a:t>
            </a:r>
            <a:endParaRPr/>
          </a:p>
        </p:txBody>
      </p:sp>
      <p:pic>
        <p:nvPicPr>
          <p:cNvPr id="447" name="Google Shape;447;p19" descr="Shape,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499" y="321257"/>
            <a:ext cx="4795189" cy="84118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9"/>
          <p:cNvSpPr txBox="1"/>
          <p:nvPr/>
        </p:nvSpPr>
        <p:spPr>
          <a:xfrm>
            <a:off x="2880345" y="5935984"/>
            <a:ext cx="90814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education and awareness campaigns saw a remarkable increase in the reporting of sexual harassment cases</a:t>
            </a:r>
            <a:endParaRPr sz="2000" b="1" i="0" u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9"/>
          <p:cNvSpPr txBox="1"/>
          <p:nvPr/>
        </p:nvSpPr>
        <p:spPr>
          <a:xfrm>
            <a:off x="3460961" y="5260127"/>
            <a:ext cx="33503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b="1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Employees engaged</a:t>
            </a:r>
            <a:endParaRPr/>
          </a:p>
        </p:txBody>
      </p:sp>
      <p:sp>
        <p:nvSpPr>
          <p:cNvPr id="450" name="Google Shape;450;p19"/>
          <p:cNvSpPr txBox="1"/>
          <p:nvPr/>
        </p:nvSpPr>
        <p:spPr>
          <a:xfrm>
            <a:off x="59789" y="1833833"/>
            <a:ext cx="2491274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Increase </a:t>
            </a:r>
            <a:r>
              <a:rPr lang="en-ZA" sz="2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engagements on GBVFH </a:t>
            </a:r>
            <a:r>
              <a:rPr lang="en-ZA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 Exxaro in 100-Days and start a campaign to get </a:t>
            </a:r>
            <a:r>
              <a:rPr lang="en-ZA" sz="2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10,000 pledges</a:t>
            </a:r>
            <a:endParaRPr sz="2800" b="1" i="0" u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9"/>
          <p:cNvSpPr txBox="1"/>
          <p:nvPr/>
        </p:nvSpPr>
        <p:spPr>
          <a:xfrm>
            <a:off x="7687729" y="5260127"/>
            <a:ext cx="39102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b="1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 pledges so far …</a:t>
            </a:r>
            <a:endParaRPr/>
          </a:p>
        </p:txBody>
      </p:sp>
      <p:pic>
        <p:nvPicPr>
          <p:cNvPr id="452" name="Google Shape;452;p19" descr="Ico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0480" y="1368221"/>
            <a:ext cx="2972403" cy="380980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9"/>
          <p:cNvSpPr txBox="1"/>
          <p:nvPr/>
        </p:nvSpPr>
        <p:spPr>
          <a:xfrm>
            <a:off x="3089236" y="3403493"/>
            <a:ext cx="39807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5200</a:t>
            </a:r>
            <a:endParaRPr sz="4800" b="1" i="0" u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19"/>
          <p:cNvPicPr preferRelativeResize="0"/>
          <p:nvPr/>
        </p:nvPicPr>
        <p:blipFill rotWithShape="1">
          <a:blip r:embed="rId6">
            <a:alphaModFix/>
          </a:blip>
          <a:srcRect b="21474"/>
          <a:stretch/>
        </p:blipFill>
        <p:spPr>
          <a:xfrm>
            <a:off x="6585839" y="1185251"/>
            <a:ext cx="5189231" cy="407487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9"/>
          <p:cNvSpPr txBox="1"/>
          <p:nvPr/>
        </p:nvSpPr>
        <p:spPr>
          <a:xfrm>
            <a:off x="7794328" y="2156618"/>
            <a:ext cx="398074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1550</a:t>
            </a:r>
            <a:endParaRPr sz="4800" b="1" i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p19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18771" b="39909"/>
          <a:stretch/>
        </p:blipFill>
        <p:spPr>
          <a:xfrm>
            <a:off x="8356325" y="297881"/>
            <a:ext cx="3350399" cy="887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6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5996" y="116085"/>
            <a:ext cx="7304399" cy="662582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0" y="233113"/>
            <a:ext cx="70856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5400" b="1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GBVF NSP LOCALISATION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558"/>
            <a:ext cx="12192000" cy="686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0" descr="Shap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5199" y="3643249"/>
            <a:ext cx="4912526" cy="196439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0"/>
          <p:cNvSpPr/>
          <p:nvPr/>
        </p:nvSpPr>
        <p:spPr>
          <a:xfrm>
            <a:off x="0" y="5692272"/>
            <a:ext cx="12192000" cy="1177297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A10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p20" descr="Shap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428" y="211537"/>
            <a:ext cx="4209637" cy="253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0608" y="31008"/>
            <a:ext cx="3259622" cy="325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0"/>
          <p:cNvPicPr preferRelativeResize="0"/>
          <p:nvPr/>
        </p:nvPicPr>
        <p:blipFill rotWithShape="1">
          <a:blip r:embed="rId7">
            <a:alphaModFix/>
          </a:blip>
          <a:srcRect b="21672"/>
          <a:stretch/>
        </p:blipFill>
        <p:spPr>
          <a:xfrm>
            <a:off x="7894377" y="-318439"/>
            <a:ext cx="4079991" cy="319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0"/>
          <p:cNvPicPr preferRelativeResize="0"/>
          <p:nvPr/>
        </p:nvPicPr>
        <p:blipFill rotWithShape="1">
          <a:blip r:embed="rId8">
            <a:alphaModFix/>
          </a:blip>
          <a:srcRect b="22071"/>
          <a:stretch/>
        </p:blipFill>
        <p:spPr>
          <a:xfrm flipH="1">
            <a:off x="2232893" y="2187509"/>
            <a:ext cx="4664658" cy="38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0"/>
          <p:cNvSpPr txBox="1"/>
          <p:nvPr/>
        </p:nvSpPr>
        <p:spPr>
          <a:xfrm>
            <a:off x="633828" y="423017"/>
            <a:ext cx="3350893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GBV+F affect each and every one of us. Have passion, be a Team Player and be open-minded and be prepared to experience new challenges and be a change maker.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0"/>
          <p:cNvSpPr txBox="1"/>
          <p:nvPr/>
        </p:nvSpPr>
        <p:spPr>
          <a:xfrm>
            <a:off x="7465445" y="3933415"/>
            <a:ext cx="409248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touch women you have moved the Rock. This 100-day challenge was not just turning lemons into lemonade it was like being given 20c and turning it into a gold coin - this is what the business units have done.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0"/>
          <p:cNvSpPr txBox="1"/>
          <p:nvPr/>
        </p:nvSpPr>
        <p:spPr>
          <a:xfrm>
            <a:off x="8687269" y="324104"/>
            <a:ext cx="259926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an opportunity to change the narrative about GBVF and the mining industry.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0"/>
          <p:cNvSpPr txBox="1"/>
          <p:nvPr/>
        </p:nvSpPr>
        <p:spPr>
          <a:xfrm>
            <a:off x="5660841" y="517844"/>
            <a:ext cx="2157048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 want to spread and share from the Rooftops about what the teams achieved and did.</a:t>
            </a:r>
            <a:endParaRPr/>
          </a:p>
        </p:txBody>
      </p:sp>
      <p:sp>
        <p:nvSpPr>
          <p:cNvPr id="472" name="Google Shape;472;p20"/>
          <p:cNvSpPr txBox="1"/>
          <p:nvPr/>
        </p:nvSpPr>
        <p:spPr>
          <a:xfrm>
            <a:off x="2997283" y="2874521"/>
            <a:ext cx="307036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challenge has been the most intense in terms of commitment, innovation, teamwork not to mention impacting people's lives, I am honoured to have been afforded this opportunity and chance.</a:t>
            </a:r>
            <a:endParaRPr/>
          </a:p>
        </p:txBody>
      </p:sp>
      <p:pic>
        <p:nvPicPr>
          <p:cNvPr id="473" name="Google Shape;473;p20" descr="A picture containing sha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0906" y="5896793"/>
            <a:ext cx="4289099" cy="74967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0"/>
          <p:cNvSpPr txBox="1"/>
          <p:nvPr/>
        </p:nvSpPr>
        <p:spPr>
          <a:xfrm>
            <a:off x="5702951" y="5778954"/>
            <a:ext cx="634162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6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IMPACT IN 100 DAYS</a:t>
            </a:r>
            <a:endParaRPr/>
          </a:p>
        </p:txBody>
      </p:sp>
      <p:sp>
        <p:nvSpPr>
          <p:cNvPr id="475" name="Google Shape;475;p20"/>
          <p:cNvSpPr/>
          <p:nvPr/>
        </p:nvSpPr>
        <p:spPr>
          <a:xfrm>
            <a:off x="6907949" y="2676462"/>
            <a:ext cx="4950946" cy="836486"/>
          </a:xfrm>
          <a:prstGeom prst="wedgeRectCallout">
            <a:avLst>
              <a:gd name="adj1" fmla="val 57001"/>
              <a:gd name="adj2" fmla="val 960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0"/>
          <p:cNvSpPr txBox="1"/>
          <p:nvPr/>
        </p:nvSpPr>
        <p:spPr>
          <a:xfrm>
            <a:off x="7141931" y="2870465"/>
            <a:ext cx="44829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The pressure showed us what is possible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477" name="Google Shape;477;p20"/>
          <p:cNvSpPr/>
          <p:nvPr/>
        </p:nvSpPr>
        <p:spPr>
          <a:xfrm>
            <a:off x="64253" y="2948473"/>
            <a:ext cx="2580671" cy="2061087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0"/>
          <p:cNvSpPr txBox="1"/>
          <p:nvPr/>
        </p:nvSpPr>
        <p:spPr>
          <a:xfrm>
            <a:off x="224804" y="3295529"/>
            <a:ext cx="2258709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The teams have done more than I could have imagined - I am pleasantly surprised.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479" name="Google Shape;479;p20"/>
          <p:cNvSpPr txBox="1"/>
          <p:nvPr/>
        </p:nvSpPr>
        <p:spPr>
          <a:xfrm>
            <a:off x="2095530" y="4009934"/>
            <a:ext cx="116263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6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949490" y="-287595"/>
            <a:ext cx="10682809" cy="969038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5420115" y="3429000"/>
            <a:ext cx="6632897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6000" b="1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               operations </a:t>
            </a:r>
            <a:r>
              <a:rPr lang="en-ZA" sz="4000" b="1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Gauteng, Limpopo and Mpumalanga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1">
                <a:solidFill>
                  <a:schemeClr val="lt2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Economic Empowerment</a:t>
            </a:r>
            <a:endParaRPr/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2325" y="1298058"/>
            <a:ext cx="1846593" cy="163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8287" y="295275"/>
            <a:ext cx="1447803" cy="136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18773" b="39908"/>
          <a:stretch/>
        </p:blipFill>
        <p:spPr>
          <a:xfrm>
            <a:off x="5432269" y="3501075"/>
            <a:ext cx="3205762" cy="849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6755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/>
          <p:nvPr/>
        </p:nvSpPr>
        <p:spPr>
          <a:xfrm>
            <a:off x="3200234" y="2830037"/>
            <a:ext cx="3025367" cy="29988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31315" y="2805018"/>
            <a:ext cx="3025367" cy="299888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6110568" y="2838656"/>
            <a:ext cx="3025367" cy="2998887"/>
          </a:xfrm>
          <a:prstGeom prst="ellipse">
            <a:avLst/>
          </a:prstGeom>
          <a:solidFill>
            <a:srgbClr val="8F8F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608961" y="3610710"/>
            <a:ext cx="2265343" cy="120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Accelerated initiatives that address women’s unequal economic and social position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200220" y="2688636"/>
            <a:ext cx="3278132" cy="3249439"/>
          </a:xfrm>
          <a:prstGeom prst="ellipse">
            <a:avLst/>
          </a:prstGeom>
          <a:noFill/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621051" y="178125"/>
            <a:ext cx="1094989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6600" b="1">
                <a:solidFill>
                  <a:schemeClr val="dk1"/>
                </a:solidFill>
                <a:latin typeface="Londrina Solid Light"/>
                <a:ea typeface="Londrina Solid Light"/>
                <a:cs typeface="Londrina Solid Light"/>
                <a:sym typeface="Londrina Solid Light"/>
              </a:rPr>
              <a:t>NSP key interventions</a:t>
            </a:r>
            <a:endParaRPr/>
          </a:p>
        </p:txBody>
      </p:sp>
      <p:sp>
        <p:nvSpPr>
          <p:cNvPr id="117" name="Google Shape;117;p4"/>
          <p:cNvSpPr txBox="1"/>
          <p:nvPr/>
        </p:nvSpPr>
        <p:spPr>
          <a:xfrm>
            <a:off x="3493369" y="3487012"/>
            <a:ext cx="2437168" cy="176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Safe workplaces that are free of violence against women and LGBTQIA+ persons, including but not limited to sexual harassment; 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6394732" y="3137731"/>
            <a:ext cx="2442272" cy="261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Demonstrated commitment through policy interventions by the South African state, private sector and other key stakeholders to eliminate the impact of economic drivers of GBV; </a:t>
            </a:r>
            <a:endParaRPr/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25875">
            <a:off x="2358546" y="1242184"/>
            <a:ext cx="1289570" cy="128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/>
          <p:nvPr/>
        </p:nvSpPr>
        <p:spPr>
          <a:xfrm>
            <a:off x="3067971" y="2704762"/>
            <a:ext cx="3278132" cy="3249439"/>
          </a:xfrm>
          <a:prstGeom prst="ellipse">
            <a:avLst/>
          </a:prstGeom>
          <a:noFill/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5969253" y="2712825"/>
            <a:ext cx="3278132" cy="3249439"/>
          </a:xfrm>
          <a:prstGeom prst="ellipse">
            <a:avLst/>
          </a:prstGeom>
          <a:noFill/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237288">
            <a:off x="8815921" y="1228056"/>
            <a:ext cx="1289570" cy="128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4155903" y="1291544"/>
            <a:ext cx="1289570" cy="128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/>
          <p:nvPr/>
        </p:nvSpPr>
        <p:spPr>
          <a:xfrm>
            <a:off x="8875152" y="2859096"/>
            <a:ext cx="3025367" cy="2998887"/>
          </a:xfrm>
          <a:prstGeom prst="ellipse">
            <a:avLst/>
          </a:prstGeom>
          <a:solidFill>
            <a:srgbClr val="B3B3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8733837" y="2733265"/>
            <a:ext cx="3278132" cy="3249439"/>
          </a:xfrm>
          <a:prstGeom prst="ellipse">
            <a:avLst/>
          </a:prstGeom>
          <a:noFill/>
          <a:ln w="22225" cap="rnd" cmpd="sng">
            <a:solidFill>
              <a:schemeClr val="dk2"/>
            </a:solidFill>
            <a:prstDash val="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871276" y="1259106"/>
            <a:ext cx="1289570" cy="128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/>
          <p:nvPr/>
        </p:nvSpPr>
        <p:spPr>
          <a:xfrm>
            <a:off x="9081159" y="3610710"/>
            <a:ext cx="2629038" cy="205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Strengthened child maintenance and related support systems to address the economic vulnerability of women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ZA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>
            <a:off x="0" y="0"/>
            <a:ext cx="5999583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A10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9584" y="0"/>
            <a:ext cx="6192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 descr="A picture containing text, vector graphic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6448" y="905069"/>
            <a:ext cx="3478687" cy="504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 descr="Shape,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619" y="4767369"/>
            <a:ext cx="4795189" cy="84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/>
        </p:nvSpPr>
        <p:spPr>
          <a:xfrm>
            <a:off x="567599" y="5608555"/>
            <a:ext cx="49152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100-Days Challenges</a:t>
            </a:r>
            <a:endParaRPr/>
          </a:p>
        </p:txBody>
      </p:sp>
      <p:sp>
        <p:nvSpPr>
          <p:cNvPr id="137" name="Google Shape;137;p5"/>
          <p:cNvSpPr txBox="1"/>
          <p:nvPr/>
        </p:nvSpPr>
        <p:spPr>
          <a:xfrm>
            <a:off x="299839" y="1896337"/>
            <a:ext cx="534114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Focus, Goal and Stakeholders</a:t>
            </a:r>
            <a:endParaRPr sz="4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/>
          <p:nvPr/>
        </p:nvSpPr>
        <p:spPr>
          <a:xfrm>
            <a:off x="-20024" y="-5604"/>
            <a:ext cx="12198825" cy="68580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27" y="-12232"/>
            <a:ext cx="12198825" cy="838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/>
          <p:nvPr/>
        </p:nvSpPr>
        <p:spPr>
          <a:xfrm>
            <a:off x="-6828" y="-12232"/>
            <a:ext cx="4046983" cy="5440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-20023" y="-62458"/>
            <a:ext cx="3925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Focus Area</a:t>
            </a:r>
            <a:endParaRPr/>
          </a:p>
        </p:txBody>
      </p:sp>
      <p:sp>
        <p:nvSpPr>
          <p:cNvPr id="146" name="Google Shape;146;p6"/>
          <p:cNvSpPr txBox="1"/>
          <p:nvPr/>
        </p:nvSpPr>
        <p:spPr>
          <a:xfrm>
            <a:off x="3655506" y="-63360"/>
            <a:ext cx="4874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100-Day Goal</a:t>
            </a:r>
            <a:endParaRPr/>
          </a:p>
        </p:txBody>
      </p:sp>
      <p:sp>
        <p:nvSpPr>
          <p:cNvPr id="147" name="Google Shape;147;p6"/>
          <p:cNvSpPr txBox="1"/>
          <p:nvPr/>
        </p:nvSpPr>
        <p:spPr>
          <a:xfrm>
            <a:off x="7670633" y="-51705"/>
            <a:ext cx="4874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Stakeholders</a:t>
            </a:r>
            <a:endParaRPr/>
          </a:p>
        </p:txBody>
      </p:sp>
      <p:sp>
        <p:nvSpPr>
          <p:cNvPr id="148" name="Google Shape;148;p6"/>
          <p:cNvSpPr txBox="1"/>
          <p:nvPr/>
        </p:nvSpPr>
        <p:spPr>
          <a:xfrm>
            <a:off x="239439" y="3659326"/>
            <a:ext cx="53433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1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Safe workplaces, free of violence against women and LGBTQIA+ persons, including but not limited to sexual harassment.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1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Each operation at Exxaro created its own work plan, and the Woman in Mining  Committee chairpersons formed a joint team to collaborate on the overall 100-Day Challenge. </a:t>
            </a: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6978545" y="2291212"/>
            <a:ext cx="46191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1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Awareness and Education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06440">
            <a:off x="5617683" y="2254740"/>
            <a:ext cx="1289570" cy="128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6978545" y="3810990"/>
            <a:ext cx="46191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Partnership and Support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7055557" y="5330768"/>
            <a:ext cx="46191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1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Diversity and Inclusion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054762">
            <a:off x="5617683" y="4734057"/>
            <a:ext cx="1289570" cy="128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5921" y="3486432"/>
            <a:ext cx="1289570" cy="128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 descr="Ico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5014" y="685352"/>
            <a:ext cx="2298110" cy="2945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3679" y="2291212"/>
            <a:ext cx="1093016" cy="75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18773" b="39908"/>
          <a:stretch/>
        </p:blipFill>
        <p:spPr>
          <a:xfrm>
            <a:off x="6817524" y="759915"/>
            <a:ext cx="4462569" cy="118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/>
          <p:nvPr/>
        </p:nvSpPr>
        <p:spPr>
          <a:xfrm>
            <a:off x="-6825" y="9556"/>
            <a:ext cx="12198825" cy="68580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27" y="-12232"/>
            <a:ext cx="12198825" cy="8382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/>
          <p:nvPr/>
        </p:nvSpPr>
        <p:spPr>
          <a:xfrm>
            <a:off x="4040151" y="-1800"/>
            <a:ext cx="4046983" cy="5440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-84454" y="-74995"/>
            <a:ext cx="3925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Focus Area</a:t>
            </a:r>
            <a:endParaRPr/>
          </a:p>
        </p:txBody>
      </p:sp>
      <p:sp>
        <p:nvSpPr>
          <p:cNvPr id="166" name="Google Shape;166;p7"/>
          <p:cNvSpPr txBox="1"/>
          <p:nvPr/>
        </p:nvSpPr>
        <p:spPr>
          <a:xfrm>
            <a:off x="3655506" y="-63360"/>
            <a:ext cx="4874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100-Day Goal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7670633" y="-51705"/>
            <a:ext cx="4874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Stakeholders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1848636" y="3761723"/>
            <a:ext cx="82590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 b="1" i="0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Increase engagement on GBVFH at Exxaro and during the 100-Days start a campaign to get 10,000 pledges.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ZA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4">
            <a:alphaModFix/>
          </a:blip>
          <a:srcRect b="21474"/>
          <a:stretch/>
        </p:blipFill>
        <p:spPr>
          <a:xfrm>
            <a:off x="3655506" y="655887"/>
            <a:ext cx="4350580" cy="341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5448" y="1382583"/>
            <a:ext cx="978243" cy="85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27" y="-12232"/>
            <a:ext cx="12198825" cy="83820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 txBox="1"/>
          <p:nvPr/>
        </p:nvSpPr>
        <p:spPr>
          <a:xfrm>
            <a:off x="-84454" y="-74995"/>
            <a:ext cx="3925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Focus Area</a:t>
            </a:r>
            <a:endParaRPr/>
          </a:p>
        </p:txBody>
      </p:sp>
      <p:sp>
        <p:nvSpPr>
          <p:cNvPr id="177" name="Google Shape;177;p8"/>
          <p:cNvSpPr/>
          <p:nvPr/>
        </p:nvSpPr>
        <p:spPr>
          <a:xfrm>
            <a:off x="8087134" y="-5478"/>
            <a:ext cx="4104866" cy="5440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 txBox="1"/>
          <p:nvPr/>
        </p:nvSpPr>
        <p:spPr>
          <a:xfrm>
            <a:off x="7670633" y="-51705"/>
            <a:ext cx="4874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Stakeholders</a:t>
            </a:r>
            <a:endParaRPr/>
          </a:p>
        </p:txBody>
      </p:sp>
      <p:sp>
        <p:nvSpPr>
          <p:cNvPr id="179" name="Google Shape;179;p8"/>
          <p:cNvSpPr txBox="1"/>
          <p:nvPr/>
        </p:nvSpPr>
        <p:spPr>
          <a:xfrm>
            <a:off x="3655506" y="-63360"/>
            <a:ext cx="4874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>
                <a:solidFill>
                  <a:srgbClr val="C7C7C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100-Day Goal</a:t>
            </a:r>
            <a:endParaRPr/>
          </a:p>
        </p:txBody>
      </p:sp>
      <p:sp>
        <p:nvSpPr>
          <p:cNvPr id="180" name="Google Shape;180;p8"/>
          <p:cNvSpPr txBox="1"/>
          <p:nvPr/>
        </p:nvSpPr>
        <p:spPr>
          <a:xfrm>
            <a:off x="391581" y="1316322"/>
            <a:ext cx="106555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 i="0" u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Dept of Mineral Resources and Energy</a:t>
            </a:r>
            <a:endParaRPr sz="32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8"/>
          <p:cNvSpPr txBox="1"/>
          <p:nvPr/>
        </p:nvSpPr>
        <p:spPr>
          <a:xfrm>
            <a:off x="8331627" y="1329028"/>
            <a:ext cx="44470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 i="0" u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Mineral Council</a:t>
            </a:r>
            <a:endParaRPr sz="3200" b="1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"/>
          <p:cNvSpPr txBox="1"/>
          <p:nvPr/>
        </p:nvSpPr>
        <p:spPr>
          <a:xfrm>
            <a:off x="1087310" y="3021823"/>
            <a:ext cx="423690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4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Exxaro Board</a:t>
            </a: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8"/>
          <p:cNvSpPr txBox="1"/>
          <p:nvPr/>
        </p:nvSpPr>
        <p:spPr>
          <a:xfrm>
            <a:off x="3966213" y="1998412"/>
            <a:ext cx="57233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 i="0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Exxaro CEO and Executives</a:t>
            </a:r>
            <a:endParaRPr sz="32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5338679" y="2614261"/>
            <a:ext cx="499794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1" i="0" u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Women in Mining Committees</a:t>
            </a:r>
            <a:endParaRPr sz="4000" b="1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8"/>
          <p:cNvSpPr txBox="1"/>
          <p:nvPr/>
        </p:nvSpPr>
        <p:spPr>
          <a:xfrm rot="-5400000">
            <a:off x="-1275806" y="3061167"/>
            <a:ext cx="38127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400" b="1" i="0" u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Employees</a:t>
            </a:r>
            <a:endParaRPr sz="4400" b="1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8"/>
          <p:cNvSpPr txBox="1"/>
          <p:nvPr/>
        </p:nvSpPr>
        <p:spPr>
          <a:xfrm>
            <a:off x="4532841" y="4539097"/>
            <a:ext cx="58733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Operations management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8"/>
          <p:cNvSpPr txBox="1"/>
          <p:nvPr/>
        </p:nvSpPr>
        <p:spPr>
          <a:xfrm rot="-5400000">
            <a:off x="8377127" y="3460500"/>
            <a:ext cx="42070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 i="0" u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Human Resources</a:t>
            </a:r>
            <a:endParaRPr sz="32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8"/>
          <p:cNvSpPr txBox="1"/>
          <p:nvPr/>
        </p:nvSpPr>
        <p:spPr>
          <a:xfrm>
            <a:off x="1041644" y="3852234"/>
            <a:ext cx="63599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1" i="0" u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Communication department</a:t>
            </a:r>
            <a:endParaRPr sz="4000" b="1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8"/>
          <p:cNvSpPr txBox="1"/>
          <p:nvPr/>
        </p:nvSpPr>
        <p:spPr>
          <a:xfrm>
            <a:off x="3966213" y="5175673"/>
            <a:ext cx="69523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400" b="1" i="0" u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End GBVF Collective</a:t>
            </a:r>
            <a:endParaRPr sz="4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1041644" y="1974436"/>
            <a:ext cx="27093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 i="0" u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Office of the President</a:t>
            </a:r>
            <a:endParaRPr sz="3200" b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8"/>
          <p:cNvSpPr txBox="1"/>
          <p:nvPr/>
        </p:nvSpPr>
        <p:spPr>
          <a:xfrm rot="-5400000">
            <a:off x="8970783" y="3129239"/>
            <a:ext cx="457955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800" b="1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Communities</a:t>
            </a:r>
            <a:endParaRPr sz="4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245568" y="5326390"/>
            <a:ext cx="43131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 i="0" u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Tears foundation</a:t>
            </a:r>
            <a:endParaRPr sz="32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8"/>
          <p:cNvSpPr txBox="1"/>
          <p:nvPr/>
        </p:nvSpPr>
        <p:spPr>
          <a:xfrm>
            <a:off x="5044958" y="4029037"/>
            <a:ext cx="544907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800" b="1" i="0" u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South African Police Services  </a:t>
            </a:r>
            <a:endParaRPr sz="2800" b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/>
          <p:nvPr/>
        </p:nvSpPr>
        <p:spPr>
          <a:xfrm>
            <a:off x="0" y="0"/>
            <a:ext cx="5999583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7A10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9584" y="0"/>
            <a:ext cx="6192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 descr="Shape,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619" y="4767369"/>
            <a:ext cx="4795189" cy="84118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 txBox="1"/>
          <p:nvPr/>
        </p:nvSpPr>
        <p:spPr>
          <a:xfrm>
            <a:off x="567599" y="5608555"/>
            <a:ext cx="49152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600" b="1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100-Days Challenges</a:t>
            </a:r>
            <a:endParaRPr/>
          </a:p>
        </p:txBody>
      </p:sp>
      <p:sp>
        <p:nvSpPr>
          <p:cNvPr id="202" name="Google Shape;202;p9"/>
          <p:cNvSpPr txBox="1"/>
          <p:nvPr/>
        </p:nvSpPr>
        <p:spPr>
          <a:xfrm>
            <a:off x="542177" y="1792231"/>
            <a:ext cx="4915228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0" i="0" u="none" strike="noStrike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Experiments, Innovations and Action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ZA" sz="4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rPr>
            </a:br>
            <a:endParaRPr sz="4000">
              <a:solidFill>
                <a:schemeClr val="lt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203" name="Google Shape;203;p9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7202" y="861237"/>
            <a:ext cx="5310678" cy="4962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1">
      <a:dk1>
        <a:srgbClr val="202121"/>
      </a:dk1>
      <a:lt1>
        <a:srgbClr val="FFFFFF"/>
      </a:lt1>
      <a:dk2>
        <a:srgbClr val="414343"/>
      </a:dk2>
      <a:lt2>
        <a:srgbClr val="727376"/>
      </a:lt2>
      <a:accent1>
        <a:srgbClr val="A8171E"/>
      </a:accent1>
      <a:accent2>
        <a:srgbClr val="EA632C"/>
      </a:accent2>
      <a:accent3>
        <a:srgbClr val="FBB103"/>
      </a:accent3>
      <a:accent4>
        <a:srgbClr val="72B332"/>
      </a:accent4>
      <a:accent5>
        <a:srgbClr val="2095BF"/>
      </a:accent5>
      <a:accent6>
        <a:srgbClr val="2E549D"/>
      </a:accent6>
      <a:hlink>
        <a:srgbClr val="2C4773"/>
      </a:hlink>
      <a:folHlink>
        <a:srgbClr val="B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A4F96549D12C4B82A781BE1D9ECF83" ma:contentTypeVersion="18" ma:contentTypeDescription="Create a new document." ma:contentTypeScope="" ma:versionID="6d4f5a8fb189819bc36901fd5ed5ab99">
  <xsd:schema xmlns:xsd="http://www.w3.org/2001/XMLSchema" xmlns:xs="http://www.w3.org/2001/XMLSchema" xmlns:p="http://schemas.microsoft.com/office/2006/metadata/properties" xmlns:ns1="http://schemas.microsoft.com/sharepoint/v3" xmlns:ns2="96affb1e-96b6-4beb-a9c7-a27779867abf" xmlns:ns3="66c3cc9e-bedd-4ce1-a3c2-1dbcb12d7d31" targetNamespace="http://schemas.microsoft.com/office/2006/metadata/properties" ma:root="true" ma:fieldsID="ade0ac2843d3b9ab246f61a3c04307e5" ns1:_="" ns2:_="" ns3:_="">
    <xsd:import namespace="http://schemas.microsoft.com/sharepoint/v3"/>
    <xsd:import namespace="96affb1e-96b6-4beb-a9c7-a27779867abf"/>
    <xsd:import namespace="66c3cc9e-bedd-4ce1-a3c2-1dbcb12d7d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affb1e-96b6-4beb-a9c7-a27779867a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f642169-9189-4845-9672-1266f75ebe22}" ma:internalName="TaxCatchAll" ma:showField="CatchAllData" ma:web="96affb1e-96b6-4beb-a9c7-a27779867a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3cc9e-bedd-4ce1-a3c2-1dbcb12d7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ee6fbb0-fbd9-4f41-aa9b-40c7354384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96affb1e-96b6-4beb-a9c7-a27779867abf" xsi:nil="true"/>
    <lcf76f155ced4ddcb4097134ff3c332f xmlns="66c3cc9e-bedd-4ce1-a3c2-1dbcb12d7d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5B2EFD-3CF8-43B5-809C-439AB7D09DAD}"/>
</file>

<file path=customXml/itemProps2.xml><?xml version="1.0" encoding="utf-8"?>
<ds:datastoreItem xmlns:ds="http://schemas.openxmlformats.org/officeDocument/2006/customXml" ds:itemID="{D9C170BA-7516-4F01-AFCF-EAD774FCF749}"/>
</file>

<file path=customXml/itemProps3.xml><?xml version="1.0" encoding="utf-8"?>
<ds:datastoreItem xmlns:ds="http://schemas.openxmlformats.org/officeDocument/2006/customXml" ds:itemID="{78AAD027-472F-44DB-8FE3-B95C53BCD2B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</Words>
  <Application>Microsoft Office PowerPoint</Application>
  <PresentationFormat>Widescreen</PresentationFormat>
  <Paragraphs>169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Helvetica Neue</vt:lpstr>
      <vt:lpstr>Londrina Solid Light</vt:lpstr>
      <vt:lpstr>Arial</vt:lpstr>
      <vt:lpstr>Calibri</vt:lpstr>
      <vt:lpstr>Londrina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Santa Van Der Walt</dc:creator>
  <cp:lastModifiedBy>Duduzile Dlamini [MAT]</cp:lastModifiedBy>
  <cp:revision>1</cp:revision>
  <dcterms:created xsi:type="dcterms:W3CDTF">2022-07-17T12:25:40Z</dcterms:created>
  <dcterms:modified xsi:type="dcterms:W3CDTF">2022-08-22T06:52:02Z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0x0101002FA4F96549D12C4B82A781BE1D9ECF83</vt:lpwstr>
  </property>
</Properties>
</file>