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68" r:id="rId4"/>
    <p:sldMasterId id="2147484581" r:id="rId5"/>
    <p:sldMasterId id="2147484603" r:id="rId6"/>
  </p:sldMasterIdLst>
  <p:notesMasterIdLst>
    <p:notesMasterId r:id="rId37"/>
  </p:notesMasterIdLst>
  <p:handoutMasterIdLst>
    <p:handoutMasterId r:id="rId38"/>
  </p:handoutMasterIdLst>
  <p:sldIdLst>
    <p:sldId id="5561" r:id="rId7"/>
    <p:sldId id="5564" r:id="rId8"/>
    <p:sldId id="5546" r:id="rId9"/>
    <p:sldId id="5565" r:id="rId10"/>
    <p:sldId id="5545" r:id="rId11"/>
    <p:sldId id="5547" r:id="rId12"/>
    <p:sldId id="7867" r:id="rId13"/>
    <p:sldId id="7872" r:id="rId14"/>
    <p:sldId id="7870" r:id="rId15"/>
    <p:sldId id="7871" r:id="rId16"/>
    <p:sldId id="7875" r:id="rId17"/>
    <p:sldId id="7879" r:id="rId18"/>
    <p:sldId id="5554" r:id="rId19"/>
    <p:sldId id="5557" r:id="rId20"/>
    <p:sldId id="5572" r:id="rId21"/>
    <p:sldId id="7880" r:id="rId22"/>
    <p:sldId id="5558" r:id="rId23"/>
    <p:sldId id="7873" r:id="rId24"/>
    <p:sldId id="7868" r:id="rId25"/>
    <p:sldId id="7876" r:id="rId26"/>
    <p:sldId id="7874" r:id="rId27"/>
    <p:sldId id="5536" r:id="rId28"/>
    <p:sldId id="5520" r:id="rId29"/>
    <p:sldId id="7859" r:id="rId30"/>
    <p:sldId id="7877" r:id="rId31"/>
    <p:sldId id="5559" r:id="rId32"/>
    <p:sldId id="5539" r:id="rId33"/>
    <p:sldId id="5526" r:id="rId34"/>
    <p:sldId id="5540" r:id="rId35"/>
    <p:sldId id="5470" r:id="rId36"/>
  </p:sldIdLst>
  <p:sldSz cx="12192000" cy="6858000"/>
  <p:notesSz cx="6742113" cy="9872663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5527D5-279F-4AB8-8FA4-DE0BDD155AB6}">
          <p14:sldIdLst>
            <p14:sldId id="5561"/>
            <p14:sldId id="5564"/>
            <p14:sldId id="5546"/>
            <p14:sldId id="5565"/>
            <p14:sldId id="5545"/>
            <p14:sldId id="5547"/>
            <p14:sldId id="7867"/>
            <p14:sldId id="7872"/>
            <p14:sldId id="7870"/>
            <p14:sldId id="7871"/>
            <p14:sldId id="7875"/>
            <p14:sldId id="7879"/>
            <p14:sldId id="5554"/>
            <p14:sldId id="5557"/>
            <p14:sldId id="5572"/>
            <p14:sldId id="7880"/>
            <p14:sldId id="5558"/>
            <p14:sldId id="7873"/>
            <p14:sldId id="7868"/>
            <p14:sldId id="7876"/>
            <p14:sldId id="7874"/>
            <p14:sldId id="5536"/>
            <p14:sldId id="5520"/>
            <p14:sldId id="7859"/>
            <p14:sldId id="7877"/>
            <p14:sldId id="5559"/>
            <p14:sldId id="5539"/>
            <p14:sldId id="5526"/>
            <p14:sldId id="5540"/>
            <p14:sldId id="5470"/>
          </p14:sldIdLst>
        </p14:section>
        <p14:section name="Digital@Exxaro" id="{BF918B9A-D423-483D-A8BB-03DD5554B5F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0BB"/>
    <a:srgbClr val="88CED1"/>
    <a:srgbClr val="3A2B26"/>
    <a:srgbClr val="000000"/>
    <a:srgbClr val="85C004"/>
    <a:srgbClr val="2D3441"/>
    <a:srgbClr val="8FAE84"/>
    <a:srgbClr val="B0B0B0"/>
    <a:srgbClr val="A5CF4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0" autoAdjust="0"/>
    <p:restoredTop sz="93320" autoAdjust="0"/>
  </p:normalViewPr>
  <p:slideViewPr>
    <p:cSldViewPr snapToGrid="0">
      <p:cViewPr varScale="1">
        <p:scale>
          <a:sx n="115" d="100"/>
          <a:sy n="115" d="100"/>
        </p:scale>
        <p:origin x="22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64"/>
    </p:cViewPr>
  </p:sorterViewPr>
  <p:notesViewPr>
    <p:cSldViewPr snapToGrid="0">
      <p:cViewPr varScale="1">
        <p:scale>
          <a:sx n="49" d="100"/>
          <a:sy n="49" d="100"/>
        </p:scale>
        <p:origin x="2928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gs" Target="tags/tag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1100" b="1" i="0" baseline="0" dirty="0">
                <a:effectLst/>
                <a:latin typeface="Graphik" panose="020B0503030202060203" pitchFamily="34" charset="0"/>
              </a:rPr>
              <a:t>ROM Throughput Improvement (FY20 - FY24)</a:t>
            </a:r>
            <a:endParaRPr lang="en-US" sz="1100" dirty="0">
              <a:effectLst/>
              <a:latin typeface="Graphik" panose="020B050303020206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'Exec Summary'!$U$22</c:f>
              <c:strCache>
                <c:ptCount val="1"/>
                <c:pt idx="0">
                  <c:v>BFS Base Case</c:v>
                </c:pt>
              </c:strCache>
            </c:strRef>
          </c:tx>
          <c:spPr>
            <a:solidFill>
              <a:srgbClr val="8FD400"/>
            </a:solidFill>
            <a:ln>
              <a:noFill/>
            </a:ln>
            <a:effectLst/>
          </c:spPr>
          <c:invertIfNegative val="0"/>
          <c:cat>
            <c:numRef>
              <c:f>'Exec Summary'!$V$21:$Z$21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'Exec Summary'!$V$22:$Z$22</c:f>
              <c:numCache>
                <c:formatCode>General</c:formatCode>
                <c:ptCount val="5"/>
                <c:pt idx="0">
                  <c:v>3</c:v>
                </c:pt>
                <c:pt idx="1">
                  <c:v>3.25</c:v>
                </c:pt>
                <c:pt idx="2">
                  <c:v>3.25</c:v>
                </c:pt>
                <c:pt idx="3">
                  <c:v>3.25</c:v>
                </c:pt>
                <c:pt idx="4">
                  <c:v>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04-4A98-B023-916769224554}"/>
            </c:ext>
          </c:extLst>
        </c:ser>
        <c:ser>
          <c:idx val="1"/>
          <c:order val="1"/>
          <c:tx>
            <c:strRef>
              <c:f>'Exec Summary'!$U$23</c:f>
              <c:strCache>
                <c:ptCount val="1"/>
                <c:pt idx="0">
                  <c:v>Improvement</c:v>
                </c:pt>
              </c:strCache>
            </c:strRef>
          </c:tx>
          <c:spPr>
            <a:solidFill>
              <a:srgbClr val="212F3F"/>
            </a:solidFill>
            <a:ln>
              <a:noFill/>
            </a:ln>
            <a:effectLst/>
          </c:spPr>
          <c:invertIfNegative val="0"/>
          <c:cat>
            <c:numRef>
              <c:f>'Exec Summary'!$V$21:$Z$21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'Exec Summary'!$V$23:$Z$23</c:f>
              <c:numCache>
                <c:formatCode>General</c:formatCode>
                <c:ptCount val="5"/>
                <c:pt idx="0">
                  <c:v>0.25</c:v>
                </c:pt>
                <c:pt idx="1">
                  <c:v>0.25</c:v>
                </c:pt>
                <c:pt idx="2">
                  <c:v>0.45000000000000018</c:v>
                </c:pt>
                <c:pt idx="3">
                  <c:v>0.64999999999999991</c:v>
                </c:pt>
                <c:pt idx="4">
                  <c:v>0.84999999999999964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04-4A98-B023-9167692245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6581592"/>
        <c:axId val="1086577984"/>
      </c:barChart>
      <c:catAx>
        <c:axId val="108658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6577984"/>
        <c:crosses val="autoZero"/>
        <c:auto val="1"/>
        <c:lblAlgn val="ctr"/>
        <c:lblOffset val="100"/>
        <c:noMultiLvlLbl val="0"/>
      </c:catAx>
      <c:valAx>
        <c:axId val="108657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6581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6C9523-109D-4F07-850D-82DC216A21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08A5F-D559-48E5-B202-ADAF4CAA4C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8E2EF-4182-4FCB-A912-EC1C6C0831D1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B4C4B-A09F-496D-B84F-E5D75B9E3E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4286D-49B4-4F53-BDFC-947966E5C1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11445-43E1-4287-9C30-5E8C6EFD2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81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A8161-A163-4CF4-88AB-1ABA3990227A}" type="datetimeFigureOut">
              <a:rPr lang="en-ZA" smtClean="0"/>
              <a:t>2019/11/06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42AAD-F102-4FD5-8544-F1D166C85A7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0942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98" y="3546346"/>
            <a:ext cx="6945482" cy="642222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08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4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No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52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changes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4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changes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3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2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changes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533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changes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46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changes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26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343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13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changes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42AAD-F102-4FD5-8544-F1D166C85A78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13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C6F2F62-D915-4209-87AF-14CCCCDE52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53"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C6F2F62-D915-4209-87AF-14CCCCDE52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Placeholder 5">
            <a:extLst>
              <a:ext uri="{FF2B5EF4-FFF2-40B4-BE49-F238E27FC236}">
                <a16:creationId xmlns:a16="http://schemas.microsoft.com/office/drawing/2014/main" id="{A13BBEBE-AC7F-42D0-8DAB-688D5D85E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"/>
          <a:stretch/>
        </p:blipFill>
        <p:spPr>
          <a:xfrm>
            <a:off x="-1" y="1"/>
            <a:ext cx="10695709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AF2566-1ED1-4D63-A912-9CD27DC0FC1F}"/>
              </a:ext>
            </a:extLst>
          </p:cNvPr>
          <p:cNvSpPr/>
          <p:nvPr userDrawn="1"/>
        </p:nvSpPr>
        <p:spPr>
          <a:xfrm>
            <a:off x="2043014" y="0"/>
            <a:ext cx="10148986" cy="6897049"/>
          </a:xfrm>
          <a:prstGeom prst="rect">
            <a:avLst/>
          </a:prstGeom>
          <a:gradFill>
            <a:gsLst>
              <a:gs pos="67000">
                <a:srgbClr val="414D5B"/>
              </a:gs>
              <a:gs pos="38000">
                <a:srgbClr val="79828B">
                  <a:alpha val="74000"/>
                </a:srgbClr>
              </a:gs>
              <a:gs pos="93000">
                <a:srgbClr val="212F3F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69C3B-9E8C-49F2-A6E4-D27DC170A504}"/>
              </a:ext>
            </a:extLst>
          </p:cNvPr>
          <p:cNvGrpSpPr/>
          <p:nvPr userDrawn="1"/>
        </p:nvGrpSpPr>
        <p:grpSpPr>
          <a:xfrm rot="2700000">
            <a:off x="663578" y="-865"/>
            <a:ext cx="1554480" cy="1554480"/>
            <a:chOff x="2358572" y="1016001"/>
            <a:chExt cx="856342" cy="856342"/>
          </a:xfrm>
          <a:effectLst/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076E61A-5D29-4D1E-BEF9-DBA02AE9657A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9050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AF9D641-0E24-4AE3-8D0D-B27530CA182C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9050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3D2997-919C-4774-BA4B-260FCA7706D9}"/>
              </a:ext>
            </a:extLst>
          </p:cNvPr>
          <p:cNvGrpSpPr/>
          <p:nvPr userDrawn="1"/>
        </p:nvGrpSpPr>
        <p:grpSpPr>
          <a:xfrm rot="2700000">
            <a:off x="67023" y="245687"/>
            <a:ext cx="2743200" cy="2743200"/>
            <a:chOff x="2358572" y="1016001"/>
            <a:chExt cx="856342" cy="856342"/>
          </a:xfrm>
          <a:effectLst/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A415BAB-0091-4EF3-B655-0AAD1F86489C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381000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64AF0A-7AE3-4B64-B9F0-D97E6C52C34E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381000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83EC2E-2497-45B0-9812-30F116F4874D}"/>
              </a:ext>
            </a:extLst>
          </p:cNvPr>
          <p:cNvGrpSpPr/>
          <p:nvPr userDrawn="1"/>
        </p:nvGrpSpPr>
        <p:grpSpPr>
          <a:xfrm rot="2700000">
            <a:off x="1816671" y="1880265"/>
            <a:ext cx="640080" cy="640080"/>
            <a:chOff x="2358572" y="1016001"/>
            <a:chExt cx="856342" cy="856342"/>
          </a:xfrm>
          <a:effectLst/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BE5977-09B4-47D9-9BEF-0785CB3D9933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6D5A60-B621-4FD9-A73A-36D83D1674D4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380C12-2331-4F3D-8067-2B8C521AFFC4}"/>
              </a:ext>
            </a:extLst>
          </p:cNvPr>
          <p:cNvGrpSpPr/>
          <p:nvPr userDrawn="1"/>
        </p:nvGrpSpPr>
        <p:grpSpPr>
          <a:xfrm rot="2700000">
            <a:off x="2729379" y="450411"/>
            <a:ext cx="914400" cy="914400"/>
            <a:chOff x="2358572" y="1016001"/>
            <a:chExt cx="856342" cy="856342"/>
          </a:xfrm>
          <a:effectLst/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4BAC2A-E272-44AF-99D5-F2472E3D1020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C794A9A-B349-4F59-A4BF-8A4E8280136A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B12FFFDF-7945-4231-9E17-9712E0D45E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172788" y="907611"/>
            <a:ext cx="4441316" cy="49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026B5-A57B-4C9F-8D42-088484053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88" y="1487394"/>
            <a:ext cx="12202309" cy="5384532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856F86DB-776F-4B09-ACE9-0857017D112D}"/>
              </a:ext>
            </a:extLst>
          </p:cNvPr>
          <p:cNvSpPr/>
          <p:nvPr userDrawn="1"/>
        </p:nvSpPr>
        <p:spPr>
          <a:xfrm>
            <a:off x="-2271577" y="1430157"/>
            <a:ext cx="12192000" cy="5403324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rgbClr val="76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3647798" y="3661114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LEADERSHIP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3117090" y="4759663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5245626" y="5679296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MINING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855401" y="4590323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906038" y="537577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365824" y="237686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MACROECONOMIC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106329" y="3876347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SKILLS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0F36543C-2F1F-4F64-866D-27D15CA3ABC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grpSp>
        <p:nvGrpSpPr>
          <p:cNvPr id="173" name="Group 4">
            <a:extLst>
              <a:ext uri="{FF2B5EF4-FFF2-40B4-BE49-F238E27FC236}">
                <a16:creationId xmlns:a16="http://schemas.microsoft.com/office/drawing/2014/main" id="{C50C28B7-0D58-4C5A-B564-1A420F85A35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655359" y="1971006"/>
            <a:ext cx="11086167" cy="7009095"/>
            <a:chOff x="1285" y="544"/>
            <a:chExt cx="5112" cy="3232"/>
          </a:xfrm>
          <a:solidFill>
            <a:schemeClr val="bg2">
              <a:alpha val="60000"/>
            </a:schemeClr>
          </a:solidFill>
        </p:grpSpPr>
        <p:sp>
          <p:nvSpPr>
            <p:cNvPr id="174" name="Freeform 5">
              <a:extLst>
                <a:ext uri="{FF2B5EF4-FFF2-40B4-BE49-F238E27FC236}">
                  <a16:creationId xmlns:a16="http://schemas.microsoft.com/office/drawing/2014/main" id="{16A78460-944F-40D8-9720-060CF38BCC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6">
              <a:extLst>
                <a:ext uri="{FF2B5EF4-FFF2-40B4-BE49-F238E27FC236}">
                  <a16:creationId xmlns:a16="http://schemas.microsoft.com/office/drawing/2014/main" id="{D4FC20D1-A65A-4592-83A9-33ED6653F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7">
              <a:extLst>
                <a:ext uri="{FF2B5EF4-FFF2-40B4-BE49-F238E27FC236}">
                  <a16:creationId xmlns:a16="http://schemas.microsoft.com/office/drawing/2014/main" id="{431B3A64-8B9E-4B6C-8143-201A9FD522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8">
              <a:extLst>
                <a:ext uri="{FF2B5EF4-FFF2-40B4-BE49-F238E27FC236}">
                  <a16:creationId xmlns:a16="http://schemas.microsoft.com/office/drawing/2014/main" id="{78554E6B-03E1-4DD7-8D9D-BC14024B6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9">
              <a:extLst>
                <a:ext uri="{FF2B5EF4-FFF2-40B4-BE49-F238E27FC236}">
                  <a16:creationId xmlns:a16="http://schemas.microsoft.com/office/drawing/2014/main" id="{A5BAC18F-8976-445B-86B9-6676FD93A7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0">
              <a:extLst>
                <a:ext uri="{FF2B5EF4-FFF2-40B4-BE49-F238E27FC236}">
                  <a16:creationId xmlns:a16="http://schemas.microsoft.com/office/drawing/2014/main" id="{9E6A8730-871E-4C7C-85C2-282A3F26EA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1">
              <a:extLst>
                <a:ext uri="{FF2B5EF4-FFF2-40B4-BE49-F238E27FC236}">
                  <a16:creationId xmlns:a16="http://schemas.microsoft.com/office/drawing/2014/main" id="{3362FEB1-7757-4C78-9CC0-1790E2C137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2">
              <a:extLst>
                <a:ext uri="{FF2B5EF4-FFF2-40B4-BE49-F238E27FC236}">
                  <a16:creationId xmlns:a16="http://schemas.microsoft.com/office/drawing/2014/main" id="{AB1CAED1-2A2E-4D09-ACE3-2F0BDD8CEA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3">
              <a:extLst>
                <a:ext uri="{FF2B5EF4-FFF2-40B4-BE49-F238E27FC236}">
                  <a16:creationId xmlns:a16="http://schemas.microsoft.com/office/drawing/2014/main" id="{2D374C0E-8D23-4EAF-AF0F-6BF2C66E7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14">
              <a:extLst>
                <a:ext uri="{FF2B5EF4-FFF2-40B4-BE49-F238E27FC236}">
                  <a16:creationId xmlns:a16="http://schemas.microsoft.com/office/drawing/2014/main" id="{F4B12C54-7E58-4993-87CF-0347A3A649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5">
              <a:extLst>
                <a:ext uri="{FF2B5EF4-FFF2-40B4-BE49-F238E27FC236}">
                  <a16:creationId xmlns:a16="http://schemas.microsoft.com/office/drawing/2014/main" id="{2A40F3CE-6DB8-4A38-A3D4-28E25081B6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DD150893-7AEA-4842-A45F-E32C017767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17">
              <a:extLst>
                <a:ext uri="{FF2B5EF4-FFF2-40B4-BE49-F238E27FC236}">
                  <a16:creationId xmlns:a16="http://schemas.microsoft.com/office/drawing/2014/main" id="{7EE800A5-7934-49E8-9FF5-8EA7A77CCA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18">
              <a:extLst>
                <a:ext uri="{FF2B5EF4-FFF2-40B4-BE49-F238E27FC236}">
                  <a16:creationId xmlns:a16="http://schemas.microsoft.com/office/drawing/2014/main" id="{99919049-D950-4E9E-A197-BD81D51FB4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19">
              <a:extLst>
                <a:ext uri="{FF2B5EF4-FFF2-40B4-BE49-F238E27FC236}">
                  <a16:creationId xmlns:a16="http://schemas.microsoft.com/office/drawing/2014/main" id="{7A640A35-0634-4737-BDBA-3B485EDBCA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0">
              <a:extLst>
                <a:ext uri="{FF2B5EF4-FFF2-40B4-BE49-F238E27FC236}">
                  <a16:creationId xmlns:a16="http://schemas.microsoft.com/office/drawing/2014/main" id="{CD6E32A7-D872-411E-A4DE-6F36742B05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21">
              <a:extLst>
                <a:ext uri="{FF2B5EF4-FFF2-40B4-BE49-F238E27FC236}">
                  <a16:creationId xmlns:a16="http://schemas.microsoft.com/office/drawing/2014/main" id="{43582ACE-9D05-4DB7-A7AF-17A8697436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22">
              <a:extLst>
                <a:ext uri="{FF2B5EF4-FFF2-40B4-BE49-F238E27FC236}">
                  <a16:creationId xmlns:a16="http://schemas.microsoft.com/office/drawing/2014/main" id="{FFE4E0E0-5FB1-4235-B15D-35FE11694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23">
              <a:extLst>
                <a:ext uri="{FF2B5EF4-FFF2-40B4-BE49-F238E27FC236}">
                  <a16:creationId xmlns:a16="http://schemas.microsoft.com/office/drawing/2014/main" id="{FED6FF02-4822-43CF-8285-CB0E95E85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24">
              <a:extLst>
                <a:ext uri="{FF2B5EF4-FFF2-40B4-BE49-F238E27FC236}">
                  <a16:creationId xmlns:a16="http://schemas.microsoft.com/office/drawing/2014/main" id="{511E1BB0-E678-42B6-B5E7-0B33ADCE4B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25">
              <a:extLst>
                <a:ext uri="{FF2B5EF4-FFF2-40B4-BE49-F238E27FC236}">
                  <a16:creationId xmlns:a16="http://schemas.microsoft.com/office/drawing/2014/main" id="{B5D36FD6-1670-450C-8A5D-004C55E8A3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26">
              <a:extLst>
                <a:ext uri="{FF2B5EF4-FFF2-40B4-BE49-F238E27FC236}">
                  <a16:creationId xmlns:a16="http://schemas.microsoft.com/office/drawing/2014/main" id="{B27713E4-DC81-4EDF-A0BB-43188951B8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27">
              <a:extLst>
                <a:ext uri="{FF2B5EF4-FFF2-40B4-BE49-F238E27FC236}">
                  <a16:creationId xmlns:a16="http://schemas.microsoft.com/office/drawing/2014/main" id="{BD79DD85-856B-4B00-B592-3D65C686FA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28">
              <a:extLst>
                <a:ext uri="{FF2B5EF4-FFF2-40B4-BE49-F238E27FC236}">
                  <a16:creationId xmlns:a16="http://schemas.microsoft.com/office/drawing/2014/main" id="{3B664FB2-A373-4BDB-BAFB-78A466323F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29">
              <a:extLst>
                <a:ext uri="{FF2B5EF4-FFF2-40B4-BE49-F238E27FC236}">
                  <a16:creationId xmlns:a16="http://schemas.microsoft.com/office/drawing/2014/main" id="{050F5A05-7152-430E-AE36-336AECA869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30">
              <a:extLst>
                <a:ext uri="{FF2B5EF4-FFF2-40B4-BE49-F238E27FC236}">
                  <a16:creationId xmlns:a16="http://schemas.microsoft.com/office/drawing/2014/main" id="{96ED083A-1182-4CDD-BF7C-AFBBF11D2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31">
              <a:extLst>
                <a:ext uri="{FF2B5EF4-FFF2-40B4-BE49-F238E27FC236}">
                  <a16:creationId xmlns:a16="http://schemas.microsoft.com/office/drawing/2014/main" id="{B9032B46-C6D2-4B2D-90AE-DAC9E3962D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id="{DA4892E9-B374-4A71-81F4-9C974A49A5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33">
              <a:extLst>
                <a:ext uri="{FF2B5EF4-FFF2-40B4-BE49-F238E27FC236}">
                  <a16:creationId xmlns:a16="http://schemas.microsoft.com/office/drawing/2014/main" id="{B706A204-F12C-49D9-B4E4-8AA13855EC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7" name="Freeform 34">
              <a:extLst>
                <a:ext uri="{FF2B5EF4-FFF2-40B4-BE49-F238E27FC236}">
                  <a16:creationId xmlns:a16="http://schemas.microsoft.com/office/drawing/2014/main" id="{B8CAAF18-B205-40A1-8E1D-D13ED18F32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" name="Freeform 35">
              <a:extLst>
                <a:ext uri="{FF2B5EF4-FFF2-40B4-BE49-F238E27FC236}">
                  <a16:creationId xmlns:a16="http://schemas.microsoft.com/office/drawing/2014/main" id="{85040068-0037-4559-9382-13DE422BE5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" name="Freeform 36">
              <a:extLst>
                <a:ext uri="{FF2B5EF4-FFF2-40B4-BE49-F238E27FC236}">
                  <a16:creationId xmlns:a16="http://schemas.microsoft.com/office/drawing/2014/main" id="{D456203D-7981-4B67-BB22-157A245872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" name="Freeform 37">
              <a:extLst>
                <a:ext uri="{FF2B5EF4-FFF2-40B4-BE49-F238E27FC236}">
                  <a16:creationId xmlns:a16="http://schemas.microsoft.com/office/drawing/2014/main" id="{6C6AFB6B-BF0A-4B92-829A-05B93A191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Freeform 38">
              <a:extLst>
                <a:ext uri="{FF2B5EF4-FFF2-40B4-BE49-F238E27FC236}">
                  <a16:creationId xmlns:a16="http://schemas.microsoft.com/office/drawing/2014/main" id="{1A317769-7176-40EA-B0BA-F5B305D0AF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" name="Freeform 39">
              <a:extLst>
                <a:ext uri="{FF2B5EF4-FFF2-40B4-BE49-F238E27FC236}">
                  <a16:creationId xmlns:a16="http://schemas.microsoft.com/office/drawing/2014/main" id="{3098F491-75E5-4CBF-A6E9-128B5DCD79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" name="Freeform 40">
              <a:extLst>
                <a:ext uri="{FF2B5EF4-FFF2-40B4-BE49-F238E27FC236}">
                  <a16:creationId xmlns:a16="http://schemas.microsoft.com/office/drawing/2014/main" id="{8A48B8EA-A9B6-47F7-933C-F993756706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Freeform 41">
              <a:extLst>
                <a:ext uri="{FF2B5EF4-FFF2-40B4-BE49-F238E27FC236}">
                  <a16:creationId xmlns:a16="http://schemas.microsoft.com/office/drawing/2014/main" id="{D43036B4-05CD-4276-B218-40241FADB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" name="Freeform 42">
              <a:extLst>
                <a:ext uri="{FF2B5EF4-FFF2-40B4-BE49-F238E27FC236}">
                  <a16:creationId xmlns:a16="http://schemas.microsoft.com/office/drawing/2014/main" id="{0C7E68D0-20B1-43AD-9E76-514920928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" name="Freeform 43">
              <a:extLst>
                <a:ext uri="{FF2B5EF4-FFF2-40B4-BE49-F238E27FC236}">
                  <a16:creationId xmlns:a16="http://schemas.microsoft.com/office/drawing/2014/main" id="{2F3C3678-4028-460C-A4AF-9037A4E7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Freeform 44">
              <a:extLst>
                <a:ext uri="{FF2B5EF4-FFF2-40B4-BE49-F238E27FC236}">
                  <a16:creationId xmlns:a16="http://schemas.microsoft.com/office/drawing/2014/main" id="{E50F3136-1C56-46ED-9F74-D35D0A5EA1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Freeform 45">
              <a:extLst>
                <a:ext uri="{FF2B5EF4-FFF2-40B4-BE49-F238E27FC236}">
                  <a16:creationId xmlns:a16="http://schemas.microsoft.com/office/drawing/2014/main" id="{1C36D463-1090-48ED-85C1-C899A23708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46">
              <a:extLst>
                <a:ext uri="{FF2B5EF4-FFF2-40B4-BE49-F238E27FC236}">
                  <a16:creationId xmlns:a16="http://schemas.microsoft.com/office/drawing/2014/main" id="{23EB6706-63CE-427D-BED7-784C47E1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Freeform 47">
              <a:extLst>
                <a:ext uri="{FF2B5EF4-FFF2-40B4-BE49-F238E27FC236}">
                  <a16:creationId xmlns:a16="http://schemas.microsoft.com/office/drawing/2014/main" id="{4616AD23-0FEB-4278-9157-62DD9342E6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48">
              <a:extLst>
                <a:ext uri="{FF2B5EF4-FFF2-40B4-BE49-F238E27FC236}">
                  <a16:creationId xmlns:a16="http://schemas.microsoft.com/office/drawing/2014/main" id="{CD7E443D-0814-42B6-ABF3-6E31069676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Freeform 49">
              <a:extLst>
                <a:ext uri="{FF2B5EF4-FFF2-40B4-BE49-F238E27FC236}">
                  <a16:creationId xmlns:a16="http://schemas.microsoft.com/office/drawing/2014/main" id="{7952AEC2-3116-4DC1-B80C-B35BD53B37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Freeform 50">
              <a:extLst>
                <a:ext uri="{FF2B5EF4-FFF2-40B4-BE49-F238E27FC236}">
                  <a16:creationId xmlns:a16="http://schemas.microsoft.com/office/drawing/2014/main" id="{550F490E-0B1F-4826-84DF-E13D99D15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Rectangle 51">
              <a:extLst>
                <a:ext uri="{FF2B5EF4-FFF2-40B4-BE49-F238E27FC236}">
                  <a16:creationId xmlns:a16="http://schemas.microsoft.com/office/drawing/2014/main" id="{BE7BB47A-1203-4A1A-911A-253FEF7C95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Freeform 52">
              <a:extLst>
                <a:ext uri="{FF2B5EF4-FFF2-40B4-BE49-F238E27FC236}">
                  <a16:creationId xmlns:a16="http://schemas.microsoft.com/office/drawing/2014/main" id="{B5C18F47-16E9-4DF8-B09E-45780EE46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Freeform 53">
              <a:extLst>
                <a:ext uri="{FF2B5EF4-FFF2-40B4-BE49-F238E27FC236}">
                  <a16:creationId xmlns:a16="http://schemas.microsoft.com/office/drawing/2014/main" id="{FC8D3C5E-5C3A-4076-A30E-3AF212E0AF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Oval 54">
              <a:extLst>
                <a:ext uri="{FF2B5EF4-FFF2-40B4-BE49-F238E27FC236}">
                  <a16:creationId xmlns:a16="http://schemas.microsoft.com/office/drawing/2014/main" id="{73402B95-F3AE-4D45-A22D-C115B68D7AE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Rectangle 55">
              <a:extLst>
                <a:ext uri="{FF2B5EF4-FFF2-40B4-BE49-F238E27FC236}">
                  <a16:creationId xmlns:a16="http://schemas.microsoft.com/office/drawing/2014/main" id="{322A8EE5-CB90-4F2A-B4F6-CB64F2346D3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Rectangle 56">
              <a:extLst>
                <a:ext uri="{FF2B5EF4-FFF2-40B4-BE49-F238E27FC236}">
                  <a16:creationId xmlns:a16="http://schemas.microsoft.com/office/drawing/2014/main" id="{C1E70744-1EC3-405C-BDC8-0A723459B8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Freeform 57">
              <a:extLst>
                <a:ext uri="{FF2B5EF4-FFF2-40B4-BE49-F238E27FC236}">
                  <a16:creationId xmlns:a16="http://schemas.microsoft.com/office/drawing/2014/main" id="{5D628981-7070-4DF5-8E87-996A49308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1" name="Freeform 58">
              <a:extLst>
                <a:ext uri="{FF2B5EF4-FFF2-40B4-BE49-F238E27FC236}">
                  <a16:creationId xmlns:a16="http://schemas.microsoft.com/office/drawing/2014/main" id="{6FEDA4D5-A9D3-435D-95CE-1AC8211E4A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2" name="Oval 59">
              <a:extLst>
                <a:ext uri="{FF2B5EF4-FFF2-40B4-BE49-F238E27FC236}">
                  <a16:creationId xmlns:a16="http://schemas.microsoft.com/office/drawing/2014/main" id="{1AF21477-56B3-40C7-A429-C815B4A793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Oval 60">
              <a:extLst>
                <a:ext uri="{FF2B5EF4-FFF2-40B4-BE49-F238E27FC236}">
                  <a16:creationId xmlns:a16="http://schemas.microsoft.com/office/drawing/2014/main" id="{E17C7682-4C4F-4C58-AB3D-A16C794A3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4" name="Oval 61">
              <a:extLst>
                <a:ext uri="{FF2B5EF4-FFF2-40B4-BE49-F238E27FC236}">
                  <a16:creationId xmlns:a16="http://schemas.microsoft.com/office/drawing/2014/main" id="{65DE27F5-EBB9-4A15-8B77-3358BBA81C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Oval 62">
              <a:extLst>
                <a:ext uri="{FF2B5EF4-FFF2-40B4-BE49-F238E27FC236}">
                  <a16:creationId xmlns:a16="http://schemas.microsoft.com/office/drawing/2014/main" id="{FB4D0C75-9953-408D-8D33-4F1C5D2881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6" name="Freeform 63">
              <a:extLst>
                <a:ext uri="{FF2B5EF4-FFF2-40B4-BE49-F238E27FC236}">
                  <a16:creationId xmlns:a16="http://schemas.microsoft.com/office/drawing/2014/main" id="{3BA990FB-9376-48CE-8B70-DFA5A7FCC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Rectangle 64">
              <a:extLst>
                <a:ext uri="{FF2B5EF4-FFF2-40B4-BE49-F238E27FC236}">
                  <a16:creationId xmlns:a16="http://schemas.microsoft.com/office/drawing/2014/main" id="{1D53A05E-4B98-4B99-9C5E-D1FF3835AE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8" name="Rectangle 65">
              <a:extLst>
                <a:ext uri="{FF2B5EF4-FFF2-40B4-BE49-F238E27FC236}">
                  <a16:creationId xmlns:a16="http://schemas.microsoft.com/office/drawing/2014/main" id="{EB6CCAFD-FB4C-4DC9-B2FB-9F15C4C1262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9" name="Freeform 66">
              <a:extLst>
                <a:ext uri="{FF2B5EF4-FFF2-40B4-BE49-F238E27FC236}">
                  <a16:creationId xmlns:a16="http://schemas.microsoft.com/office/drawing/2014/main" id="{0085A7A0-DF5E-49AB-8DA9-04FF2B0A6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0" name="Rectangle 67">
              <a:extLst>
                <a:ext uri="{FF2B5EF4-FFF2-40B4-BE49-F238E27FC236}">
                  <a16:creationId xmlns:a16="http://schemas.microsoft.com/office/drawing/2014/main" id="{15F14B2B-EA36-4B0E-AA1C-4E22DC41D4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1" name="Freeform 68">
              <a:extLst>
                <a:ext uri="{FF2B5EF4-FFF2-40B4-BE49-F238E27FC236}">
                  <a16:creationId xmlns:a16="http://schemas.microsoft.com/office/drawing/2014/main" id="{E011B4D3-240B-4C90-A8DD-7C49F56220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" name="Rectangle 69">
              <a:extLst>
                <a:ext uri="{FF2B5EF4-FFF2-40B4-BE49-F238E27FC236}">
                  <a16:creationId xmlns:a16="http://schemas.microsoft.com/office/drawing/2014/main" id="{0B6297DA-F158-4DD4-A3FF-02DE240C2E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Rectangle 70">
              <a:extLst>
                <a:ext uri="{FF2B5EF4-FFF2-40B4-BE49-F238E27FC236}">
                  <a16:creationId xmlns:a16="http://schemas.microsoft.com/office/drawing/2014/main" id="{FA360226-9F94-4702-8C16-03CD278889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4" name="Freeform 71">
              <a:extLst>
                <a:ext uri="{FF2B5EF4-FFF2-40B4-BE49-F238E27FC236}">
                  <a16:creationId xmlns:a16="http://schemas.microsoft.com/office/drawing/2014/main" id="{763FE686-6A73-48D6-9D99-7D32A2D74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5" name="Freeform 72">
              <a:extLst>
                <a:ext uri="{FF2B5EF4-FFF2-40B4-BE49-F238E27FC236}">
                  <a16:creationId xmlns:a16="http://schemas.microsoft.com/office/drawing/2014/main" id="{B835EDEC-8B5C-421A-AFF0-9DF403342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" name="Freeform 73">
              <a:extLst>
                <a:ext uri="{FF2B5EF4-FFF2-40B4-BE49-F238E27FC236}">
                  <a16:creationId xmlns:a16="http://schemas.microsoft.com/office/drawing/2014/main" id="{51234B50-B990-4082-BFF5-372CBB160D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7" name="Rectangle 74">
              <a:extLst>
                <a:ext uri="{FF2B5EF4-FFF2-40B4-BE49-F238E27FC236}">
                  <a16:creationId xmlns:a16="http://schemas.microsoft.com/office/drawing/2014/main" id="{6CCD3D96-B200-4FB3-A2C3-7362BF56A9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8" name="Rectangle 75">
              <a:extLst>
                <a:ext uri="{FF2B5EF4-FFF2-40B4-BE49-F238E27FC236}">
                  <a16:creationId xmlns:a16="http://schemas.microsoft.com/office/drawing/2014/main" id="{5E433D9C-D415-49FA-A87A-92845F1171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9" name="Freeform 76">
              <a:extLst>
                <a:ext uri="{FF2B5EF4-FFF2-40B4-BE49-F238E27FC236}">
                  <a16:creationId xmlns:a16="http://schemas.microsoft.com/office/drawing/2014/main" id="{A0D54C1C-1249-4590-A348-37D404AAE0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0" name="Rectangle 77">
              <a:extLst>
                <a:ext uri="{FF2B5EF4-FFF2-40B4-BE49-F238E27FC236}">
                  <a16:creationId xmlns:a16="http://schemas.microsoft.com/office/drawing/2014/main" id="{AF8919B0-0529-4DCC-8FAF-9512A8F7C2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1" name="Rectangle 78">
              <a:extLst>
                <a:ext uri="{FF2B5EF4-FFF2-40B4-BE49-F238E27FC236}">
                  <a16:creationId xmlns:a16="http://schemas.microsoft.com/office/drawing/2014/main" id="{FB6A5A4D-9D73-4916-97E5-148C78FF3B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2" name="Freeform 79">
              <a:extLst>
                <a:ext uri="{FF2B5EF4-FFF2-40B4-BE49-F238E27FC236}">
                  <a16:creationId xmlns:a16="http://schemas.microsoft.com/office/drawing/2014/main" id="{E1101B5B-AE21-433A-91F9-980B8B3F6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3" name="Rectangle 80">
              <a:extLst>
                <a:ext uri="{FF2B5EF4-FFF2-40B4-BE49-F238E27FC236}">
                  <a16:creationId xmlns:a16="http://schemas.microsoft.com/office/drawing/2014/main" id="{2393B4C9-1807-4B55-B212-A537EBFE5B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4" name="Rectangle 81">
              <a:extLst>
                <a:ext uri="{FF2B5EF4-FFF2-40B4-BE49-F238E27FC236}">
                  <a16:creationId xmlns:a16="http://schemas.microsoft.com/office/drawing/2014/main" id="{33B2DC4E-DD56-4673-ADE7-776D39F3A30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5" name="Freeform 82">
              <a:extLst>
                <a:ext uri="{FF2B5EF4-FFF2-40B4-BE49-F238E27FC236}">
                  <a16:creationId xmlns:a16="http://schemas.microsoft.com/office/drawing/2014/main" id="{6375BD53-AA91-4941-9859-BE63319D2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6" name="Freeform 83">
              <a:extLst>
                <a:ext uri="{FF2B5EF4-FFF2-40B4-BE49-F238E27FC236}">
                  <a16:creationId xmlns:a16="http://schemas.microsoft.com/office/drawing/2014/main" id="{44F399A8-A282-4D26-B500-31F6B32E5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7" name="Rectangle 84">
              <a:extLst>
                <a:ext uri="{FF2B5EF4-FFF2-40B4-BE49-F238E27FC236}">
                  <a16:creationId xmlns:a16="http://schemas.microsoft.com/office/drawing/2014/main" id="{FA982A9B-6CC7-42FF-A59C-77209CB381F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8" name="Rectangle 85">
              <a:extLst>
                <a:ext uri="{FF2B5EF4-FFF2-40B4-BE49-F238E27FC236}">
                  <a16:creationId xmlns:a16="http://schemas.microsoft.com/office/drawing/2014/main" id="{0BDD4417-FD44-4426-B46A-18C09BC3CE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9" name="Oval 86">
              <a:extLst>
                <a:ext uri="{FF2B5EF4-FFF2-40B4-BE49-F238E27FC236}">
                  <a16:creationId xmlns:a16="http://schemas.microsoft.com/office/drawing/2014/main" id="{74965507-D2F5-48DF-A55C-2DAE47ED04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0" name="Freeform 87">
              <a:extLst>
                <a:ext uri="{FF2B5EF4-FFF2-40B4-BE49-F238E27FC236}">
                  <a16:creationId xmlns:a16="http://schemas.microsoft.com/office/drawing/2014/main" id="{A1D68577-EF56-4694-A854-0C65F3DB29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1" name="Freeform 88">
              <a:extLst>
                <a:ext uri="{FF2B5EF4-FFF2-40B4-BE49-F238E27FC236}">
                  <a16:creationId xmlns:a16="http://schemas.microsoft.com/office/drawing/2014/main" id="{36DCD737-9EB6-428B-98E3-C6A066452B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2" name="Oval 89">
              <a:extLst>
                <a:ext uri="{FF2B5EF4-FFF2-40B4-BE49-F238E27FC236}">
                  <a16:creationId xmlns:a16="http://schemas.microsoft.com/office/drawing/2014/main" id="{17A7B6E3-5800-4C00-A284-CD1362C2DF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3" name="Oval 90">
              <a:extLst>
                <a:ext uri="{FF2B5EF4-FFF2-40B4-BE49-F238E27FC236}">
                  <a16:creationId xmlns:a16="http://schemas.microsoft.com/office/drawing/2014/main" id="{7E2B5438-DE74-4C6C-9600-4F3D19ED0B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4" name="Oval 91">
              <a:extLst>
                <a:ext uri="{FF2B5EF4-FFF2-40B4-BE49-F238E27FC236}">
                  <a16:creationId xmlns:a16="http://schemas.microsoft.com/office/drawing/2014/main" id="{86DE78A3-6C8E-4DE7-952F-3F98F6A461D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5" name="Oval 92">
              <a:extLst>
                <a:ext uri="{FF2B5EF4-FFF2-40B4-BE49-F238E27FC236}">
                  <a16:creationId xmlns:a16="http://schemas.microsoft.com/office/drawing/2014/main" id="{36F3CF02-25A6-4C70-83C1-133AFC736C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6" name="Oval 93">
              <a:extLst>
                <a:ext uri="{FF2B5EF4-FFF2-40B4-BE49-F238E27FC236}">
                  <a16:creationId xmlns:a16="http://schemas.microsoft.com/office/drawing/2014/main" id="{247C32B3-8300-427D-AFB0-737F6152DA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7" name="Oval 94">
              <a:extLst>
                <a:ext uri="{FF2B5EF4-FFF2-40B4-BE49-F238E27FC236}">
                  <a16:creationId xmlns:a16="http://schemas.microsoft.com/office/drawing/2014/main" id="{F87C5AD9-CA48-4FC7-8AEB-A9FC4B5E02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8" name="Oval 95">
              <a:extLst>
                <a:ext uri="{FF2B5EF4-FFF2-40B4-BE49-F238E27FC236}">
                  <a16:creationId xmlns:a16="http://schemas.microsoft.com/office/drawing/2014/main" id="{589ADBDC-6943-4B8F-A019-B9024C5C40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9" name="Oval 96">
              <a:extLst>
                <a:ext uri="{FF2B5EF4-FFF2-40B4-BE49-F238E27FC236}">
                  <a16:creationId xmlns:a16="http://schemas.microsoft.com/office/drawing/2014/main" id="{70FEF975-ECAF-462F-AED6-2C0D993E40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0" name="Oval 97">
              <a:extLst>
                <a:ext uri="{FF2B5EF4-FFF2-40B4-BE49-F238E27FC236}">
                  <a16:creationId xmlns:a16="http://schemas.microsoft.com/office/drawing/2014/main" id="{4F072B6D-704D-4B60-9DB4-891E661D4B4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1" name="Oval 98">
              <a:extLst>
                <a:ext uri="{FF2B5EF4-FFF2-40B4-BE49-F238E27FC236}">
                  <a16:creationId xmlns:a16="http://schemas.microsoft.com/office/drawing/2014/main" id="{8DD31024-ACE2-4744-83E5-8E6B3C490E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2" name="Oval 99">
              <a:extLst>
                <a:ext uri="{FF2B5EF4-FFF2-40B4-BE49-F238E27FC236}">
                  <a16:creationId xmlns:a16="http://schemas.microsoft.com/office/drawing/2014/main" id="{4DCD3E6F-40F4-440E-91B6-DB7D6680F80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3" name="Oval 100">
              <a:extLst>
                <a:ext uri="{FF2B5EF4-FFF2-40B4-BE49-F238E27FC236}">
                  <a16:creationId xmlns:a16="http://schemas.microsoft.com/office/drawing/2014/main" id="{A2FE36BB-B003-4F0C-93BF-98D47C3382E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4" name="Oval 101">
              <a:extLst>
                <a:ext uri="{FF2B5EF4-FFF2-40B4-BE49-F238E27FC236}">
                  <a16:creationId xmlns:a16="http://schemas.microsoft.com/office/drawing/2014/main" id="{64860F7D-0197-4B8A-ACC5-510FAD9DE4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5" name="Freeform 102">
              <a:extLst>
                <a:ext uri="{FF2B5EF4-FFF2-40B4-BE49-F238E27FC236}">
                  <a16:creationId xmlns:a16="http://schemas.microsoft.com/office/drawing/2014/main" id="{55E53135-B841-49D5-9535-ED63A56F4F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6" name="Freeform 103">
              <a:extLst>
                <a:ext uri="{FF2B5EF4-FFF2-40B4-BE49-F238E27FC236}">
                  <a16:creationId xmlns:a16="http://schemas.microsoft.com/office/drawing/2014/main" id="{DCA7AB33-116B-405D-9DB0-9A6C386F41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" name="Freeform 104">
              <a:extLst>
                <a:ext uri="{FF2B5EF4-FFF2-40B4-BE49-F238E27FC236}">
                  <a16:creationId xmlns:a16="http://schemas.microsoft.com/office/drawing/2014/main" id="{A5B01B09-4DD9-467E-8845-75C9058810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105">
              <a:extLst>
                <a:ext uri="{FF2B5EF4-FFF2-40B4-BE49-F238E27FC236}">
                  <a16:creationId xmlns:a16="http://schemas.microsoft.com/office/drawing/2014/main" id="{F526701D-5902-4F23-ACB1-00BC9EF115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Freeform 106">
              <a:extLst>
                <a:ext uri="{FF2B5EF4-FFF2-40B4-BE49-F238E27FC236}">
                  <a16:creationId xmlns:a16="http://schemas.microsoft.com/office/drawing/2014/main" id="{85A741FC-C7C7-463C-9A07-497E762C2A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0" name="Freeform 107">
              <a:extLst>
                <a:ext uri="{FF2B5EF4-FFF2-40B4-BE49-F238E27FC236}">
                  <a16:creationId xmlns:a16="http://schemas.microsoft.com/office/drawing/2014/main" id="{F99CC46F-CE0D-45A5-AAB1-7E9DA5EF35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1" name="Freeform 108">
              <a:extLst>
                <a:ext uri="{FF2B5EF4-FFF2-40B4-BE49-F238E27FC236}">
                  <a16:creationId xmlns:a16="http://schemas.microsoft.com/office/drawing/2014/main" id="{9A94111F-7877-432F-B689-13811EFF01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2" name="Freeform 109">
              <a:extLst>
                <a:ext uri="{FF2B5EF4-FFF2-40B4-BE49-F238E27FC236}">
                  <a16:creationId xmlns:a16="http://schemas.microsoft.com/office/drawing/2014/main" id="{1A93C9E2-11ED-4C23-A142-857DE040C6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3" name="Freeform 110">
              <a:extLst>
                <a:ext uri="{FF2B5EF4-FFF2-40B4-BE49-F238E27FC236}">
                  <a16:creationId xmlns:a16="http://schemas.microsoft.com/office/drawing/2014/main" id="{8C3004B5-3916-45E4-968B-508B31E9EF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4" name="Freeform 111">
              <a:extLst>
                <a:ext uri="{FF2B5EF4-FFF2-40B4-BE49-F238E27FC236}">
                  <a16:creationId xmlns:a16="http://schemas.microsoft.com/office/drawing/2014/main" id="{50902076-A25A-42CF-8147-E60461102B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5" name="Freeform 112">
              <a:extLst>
                <a:ext uri="{FF2B5EF4-FFF2-40B4-BE49-F238E27FC236}">
                  <a16:creationId xmlns:a16="http://schemas.microsoft.com/office/drawing/2014/main" id="{A61C8919-D7E5-4086-AC7C-60E673999B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6" name="Oval 113">
              <a:extLst>
                <a:ext uri="{FF2B5EF4-FFF2-40B4-BE49-F238E27FC236}">
                  <a16:creationId xmlns:a16="http://schemas.microsoft.com/office/drawing/2014/main" id="{096AA497-FEEF-4918-832F-3AC24AC9498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7" name="Oval 114">
              <a:extLst>
                <a:ext uri="{FF2B5EF4-FFF2-40B4-BE49-F238E27FC236}">
                  <a16:creationId xmlns:a16="http://schemas.microsoft.com/office/drawing/2014/main" id="{C9B40412-A883-40F8-9266-F99D73CDF8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Freeform 115">
              <a:extLst>
                <a:ext uri="{FF2B5EF4-FFF2-40B4-BE49-F238E27FC236}">
                  <a16:creationId xmlns:a16="http://schemas.microsoft.com/office/drawing/2014/main" id="{7B0926C0-0F96-4A5B-89E8-34E2A4AD4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9" name="Oval 116">
              <a:extLst>
                <a:ext uri="{FF2B5EF4-FFF2-40B4-BE49-F238E27FC236}">
                  <a16:creationId xmlns:a16="http://schemas.microsoft.com/office/drawing/2014/main" id="{B67DE966-B7E0-4F6C-98D4-D1B51A9412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2723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02745C-F7D6-482F-980E-932E6627F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70" y="1485233"/>
            <a:ext cx="12223941" cy="53727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301CE0-BBF5-4CB8-AB47-A9627B3B05D5}"/>
              </a:ext>
            </a:extLst>
          </p:cNvPr>
          <p:cNvSpPr/>
          <p:nvPr userDrawn="1"/>
        </p:nvSpPr>
        <p:spPr>
          <a:xfrm>
            <a:off x="-2762082" y="1170022"/>
            <a:ext cx="12212118" cy="53840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655359" y="1971006"/>
            <a:ext cx="11086167" cy="7009095"/>
            <a:chOff x="1285" y="544"/>
            <a:chExt cx="5112" cy="3232"/>
          </a:xfrm>
          <a:solidFill>
            <a:schemeClr val="bg2">
              <a:alpha val="6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2462052" y="4019055"/>
            <a:ext cx="1566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LARGEST BEE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1963539" y="5117604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STRATEGY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3562633" y="6037237"/>
            <a:ext cx="1909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TOMORROW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5701850" y="4948264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PERFORMANCE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6752487" y="5733716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5212273" y="2734806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4952778" y="4234288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FUTURE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399" y="142050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399" y="835083"/>
            <a:ext cx="9144000" cy="477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4DA07D-AC88-41A8-9985-D209010B976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D87189DC-AC10-4C24-B3E2-70DE9A34D4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77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A666C2-5ECB-404B-A128-46FF2A993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49723EA-12F9-4659-95D8-F453ECD3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26421"/>
            <a:ext cx="598488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D13DE82C-19FF-4122-931F-2BD7744534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14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7C97E-889A-476E-98C5-210B15C5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26421"/>
            <a:ext cx="598488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D13DE82C-19FF-4122-931F-2BD7744534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7329DE-7781-4876-9FF3-32A12043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42887"/>
            <a:ext cx="10681380" cy="809625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04E33D-EE75-4E73-A004-5F9C94D11C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1844674"/>
            <a:ext cx="11522075" cy="450056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5C8B45-C24C-4AE5-AF02-C9CC31D42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23013-986F-4C87-9D07-CD178CBFC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1133695"/>
            <a:ext cx="11166475" cy="566517"/>
          </a:xfrm>
        </p:spPr>
        <p:txBody>
          <a:bodyPr anchor="t"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87821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8C9AD-45CF-4A07-A65A-A7B22F5CD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AC520-2E2E-4DD0-8FB2-433AFBB1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26421"/>
            <a:ext cx="598488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D13DE82C-19FF-4122-931F-2BD7744534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84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2B08A-7404-4B96-9DCB-FBF89786E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D670-0FFB-4F77-B77F-E96657E913BF}" type="datetimeFigureOut">
              <a:rPr lang="en-US" smtClean="0"/>
              <a:t>11/6/19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401EC-FFEB-48AA-9A6D-0C928B7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7C97E-889A-476E-98C5-210B15C5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197486-75E3-4AE5-9307-8E580ED5D5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45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88FBE3-3DC1-4F35-8574-FACA54B5F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16" y="1456535"/>
            <a:ext cx="12193079" cy="5426551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6F7FE855-E2AB-4AF1-9BDC-4572A5B72FCB}"/>
              </a:ext>
            </a:extLst>
          </p:cNvPr>
          <p:cNvSpPr/>
          <p:nvPr userDrawn="1"/>
        </p:nvSpPr>
        <p:spPr>
          <a:xfrm>
            <a:off x="-10309" y="1483115"/>
            <a:ext cx="12192000" cy="5403324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3647798" y="3661114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LEADERSHIP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2926589" y="4759663"/>
            <a:ext cx="1552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INNOVATION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5007829" y="5688456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MINING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855401" y="4590323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906038" y="537577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365824" y="237686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MACROECONOMIC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106329" y="3876347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213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50A207-9EBE-451D-8910-76E03AFE2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83783"/>
            <a:ext cx="12216447" cy="5374217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1250843A-7FA1-4A4D-A37F-7F9F55EF4E18}"/>
              </a:ext>
            </a:extLst>
          </p:cNvPr>
          <p:cNvSpPr/>
          <p:nvPr userDrawn="1"/>
        </p:nvSpPr>
        <p:spPr>
          <a:xfrm>
            <a:off x="-1868470" y="842194"/>
            <a:ext cx="12192000" cy="5367249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4025207" y="3697228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VOLUMES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3932926" y="5351335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SAFETY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4911920" y="5705201"/>
            <a:ext cx="1706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PRODUCT</a:t>
            </a:r>
          </a:p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MIX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085812" y="4401620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>
                    <a:alpha val="70000"/>
                  </a:schemeClr>
                </a:solidFill>
              </a:rPr>
              <a:t>MARKETS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951474" y="5214415"/>
            <a:ext cx="2967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OPERATIONAL EXCELLENCE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285170" y="2358422"/>
            <a:ext cx="242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0" spc="70" baseline="0" dirty="0">
                <a:solidFill>
                  <a:schemeClr val="bg1">
                    <a:alpha val="70000"/>
                  </a:schemeClr>
                </a:solidFill>
              </a:rPr>
              <a:t>MAJOR PROJECTS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422180" y="3465107"/>
            <a:ext cx="2967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alpha val="70000"/>
                  </a:schemeClr>
                </a:solidFill>
              </a:rPr>
              <a:t>VALUE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17244973-3728-4418-9588-8665CFDF78A1}"/>
              </a:ext>
            </a:extLst>
          </p:cNvPr>
          <p:cNvSpPr txBox="1"/>
          <p:nvPr userDrawn="1"/>
        </p:nvSpPr>
        <p:spPr>
          <a:xfrm>
            <a:off x="3430549" y="2381521"/>
            <a:ext cx="2429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spc="70" baseline="0" dirty="0" err="1">
                <a:solidFill>
                  <a:schemeClr val="bg1">
                    <a:alpha val="70000"/>
                  </a:schemeClr>
                </a:solidFill>
              </a:rPr>
              <a:t>digital@exxaro</a:t>
            </a:r>
            <a:endParaRPr lang="en-US" sz="2000" b="0" spc="70" baseline="0" dirty="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95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E71032-C8C5-4A5C-BF52-059A95866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/>
          <a:stretch/>
        </p:blipFill>
        <p:spPr>
          <a:xfrm>
            <a:off x="-10309" y="1487455"/>
            <a:ext cx="12197926" cy="5375261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E946AF62-DF3D-42F4-82A7-6A0E016EDB9D}"/>
              </a:ext>
            </a:extLst>
          </p:cNvPr>
          <p:cNvSpPr/>
          <p:nvPr userDrawn="1"/>
        </p:nvSpPr>
        <p:spPr>
          <a:xfrm>
            <a:off x="-1482" y="1454676"/>
            <a:ext cx="9782286" cy="5403324"/>
          </a:xfrm>
          <a:prstGeom prst="rect">
            <a:avLst/>
          </a:prstGeom>
          <a:solidFill>
            <a:schemeClr val="accent6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rgbClr val="76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4697221" y="3221034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EARNINGS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6093335" y="3985574"/>
            <a:ext cx="1682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INVESTMENTS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3420358" y="2541802"/>
            <a:ext cx="1695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184170" y="4956680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MARKETS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440416" y="2377989"/>
            <a:ext cx="209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PERFORMANCE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452868" y="3163877"/>
            <a:ext cx="4167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alpha val="70000"/>
                  </a:schemeClr>
                </a:solidFill>
              </a:rPr>
              <a:t>CAPITAL ALLOCATION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1F73B22E-B183-4DC4-8206-43F23F251027}"/>
              </a:ext>
            </a:extLst>
          </p:cNvPr>
          <p:cNvSpPr txBox="1"/>
          <p:nvPr userDrawn="1"/>
        </p:nvSpPr>
        <p:spPr>
          <a:xfrm>
            <a:off x="5746723" y="4527077"/>
            <a:ext cx="1282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spc="140" baseline="0" dirty="0">
                <a:solidFill>
                  <a:schemeClr val="bg1">
                    <a:alpha val="70000"/>
                  </a:schemeClr>
                </a:solidFill>
              </a:rPr>
              <a:t>PRICE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7BDBAC5-867D-4D77-B8A1-3F64734A0468}"/>
              </a:ext>
            </a:extLst>
          </p:cNvPr>
          <p:cNvSpPr txBox="1"/>
          <p:nvPr userDrawn="1"/>
        </p:nvSpPr>
        <p:spPr>
          <a:xfrm>
            <a:off x="3942778" y="5395286"/>
            <a:ext cx="100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2017032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FB68A9-249A-495B-8F27-BA4E12B37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7" y="1468601"/>
            <a:ext cx="12186679" cy="5388323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1308E62F-3C99-430E-8DD2-4F7C6C58CB19}"/>
              </a:ext>
            </a:extLst>
          </p:cNvPr>
          <p:cNvSpPr/>
          <p:nvPr userDrawn="1"/>
        </p:nvSpPr>
        <p:spPr>
          <a:xfrm>
            <a:off x="-10310" y="1433571"/>
            <a:ext cx="10115007" cy="542442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4080062" y="3724740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GLOBAL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3489318" y="5352884"/>
            <a:ext cx="1587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INNOVATION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4901348" y="5730663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MARKETS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094456" y="4526984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687710" y="5744263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365824" y="2378357"/>
            <a:ext cx="2473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pc="70" baseline="0" dirty="0">
                <a:solidFill>
                  <a:schemeClr val="bg1">
                    <a:alpha val="70000"/>
                  </a:schemeClr>
                </a:solidFill>
              </a:rPr>
              <a:t>OPTIMISATION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106329" y="3876347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C6F2F62-D915-4209-87AF-14CCCCDE52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7"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C6F2F62-D915-4209-87AF-14CCCCDE52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Placeholder 5">
            <a:extLst>
              <a:ext uri="{FF2B5EF4-FFF2-40B4-BE49-F238E27FC236}">
                <a16:creationId xmlns:a16="http://schemas.microsoft.com/office/drawing/2014/main" id="{A13BBEBE-AC7F-42D0-8DAB-688D5D85E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2"/>
          <a:stretch/>
        </p:blipFill>
        <p:spPr>
          <a:xfrm>
            <a:off x="0" y="0"/>
            <a:ext cx="871855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1CC3321-64F8-4120-9627-639B071FE28A}"/>
              </a:ext>
            </a:extLst>
          </p:cNvPr>
          <p:cNvGrpSpPr/>
          <p:nvPr userDrawn="1"/>
        </p:nvGrpSpPr>
        <p:grpSpPr>
          <a:xfrm rot="2700000">
            <a:off x="663578" y="-865"/>
            <a:ext cx="1554480" cy="1554480"/>
            <a:chOff x="2358572" y="1016001"/>
            <a:chExt cx="856342" cy="856342"/>
          </a:xfrm>
          <a:effectLst/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894F38-C2E7-4802-9B29-E78F4FFF53BA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9050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3F51E26-9AFB-4F04-BAEF-395A665F52C4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9050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E837B1-CC8A-488F-857C-036BB7F7A25B}"/>
              </a:ext>
            </a:extLst>
          </p:cNvPr>
          <p:cNvGrpSpPr/>
          <p:nvPr userDrawn="1"/>
        </p:nvGrpSpPr>
        <p:grpSpPr>
          <a:xfrm rot="2700000">
            <a:off x="67023" y="245687"/>
            <a:ext cx="2743200" cy="2743200"/>
            <a:chOff x="2358572" y="1016001"/>
            <a:chExt cx="856342" cy="856342"/>
          </a:xfrm>
          <a:effectLst/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36D1A9-B417-40AA-AFFA-7629F543172A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381000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F000F8A-5B76-431D-927F-167AC1B00139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381000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89909B-2084-4CDA-9CDD-7F36CBC179EB}"/>
              </a:ext>
            </a:extLst>
          </p:cNvPr>
          <p:cNvGrpSpPr/>
          <p:nvPr userDrawn="1"/>
        </p:nvGrpSpPr>
        <p:grpSpPr>
          <a:xfrm rot="2700000">
            <a:off x="1816671" y="1880265"/>
            <a:ext cx="640080" cy="640080"/>
            <a:chOff x="2358572" y="1016001"/>
            <a:chExt cx="856342" cy="856342"/>
          </a:xfrm>
          <a:effectLst/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D72D66-DD58-45C3-A2AC-BF3522BE1AB6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A9489E3-EE3C-4D64-B12D-8F4959B9C5AC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A41970-3E00-49D7-9BC6-09527F380A4E}"/>
              </a:ext>
            </a:extLst>
          </p:cNvPr>
          <p:cNvGrpSpPr/>
          <p:nvPr userDrawn="1"/>
        </p:nvGrpSpPr>
        <p:grpSpPr>
          <a:xfrm rot="2700000">
            <a:off x="2729379" y="450411"/>
            <a:ext cx="914400" cy="914400"/>
            <a:chOff x="2358572" y="1016001"/>
            <a:chExt cx="856342" cy="856342"/>
          </a:xfrm>
          <a:effectLst/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7A73F05-84D3-4C07-BE43-82428E71C9B3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AD411F0-C8A5-4AF1-84A3-9A0882C197F8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E4C0BBE-7BAC-4234-8BEE-245AD7328447}"/>
              </a:ext>
            </a:extLst>
          </p:cNvPr>
          <p:cNvSpPr/>
          <p:nvPr userDrawn="1"/>
        </p:nvSpPr>
        <p:spPr>
          <a:xfrm>
            <a:off x="2043014" y="0"/>
            <a:ext cx="10148986" cy="6897049"/>
          </a:xfrm>
          <a:prstGeom prst="rect">
            <a:avLst/>
          </a:prstGeom>
          <a:gradFill>
            <a:gsLst>
              <a:gs pos="67000">
                <a:srgbClr val="414D5B"/>
              </a:gs>
              <a:gs pos="38000">
                <a:srgbClr val="79828B">
                  <a:alpha val="74000"/>
                </a:srgbClr>
              </a:gs>
              <a:gs pos="93000">
                <a:srgbClr val="212F3F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3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026B5-A57B-4C9F-8D42-088484053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88" y="1487394"/>
            <a:ext cx="12202309" cy="5384532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856F86DB-776F-4B09-ACE9-0857017D112D}"/>
              </a:ext>
            </a:extLst>
          </p:cNvPr>
          <p:cNvSpPr/>
          <p:nvPr userDrawn="1"/>
        </p:nvSpPr>
        <p:spPr>
          <a:xfrm>
            <a:off x="-2271577" y="1430157"/>
            <a:ext cx="12192000" cy="5403324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rgbClr val="76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3647798" y="3661114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LEADERSHIP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3117090" y="4759663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5245626" y="5679296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MINING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855401" y="4590323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906038" y="537577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365824" y="237686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MACROECONOMIC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106329" y="3876347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SKILLS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0F36543C-2F1F-4F64-866D-27D15CA3ABC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grpSp>
        <p:nvGrpSpPr>
          <p:cNvPr id="173" name="Group 4">
            <a:extLst>
              <a:ext uri="{FF2B5EF4-FFF2-40B4-BE49-F238E27FC236}">
                <a16:creationId xmlns:a16="http://schemas.microsoft.com/office/drawing/2014/main" id="{C50C28B7-0D58-4C5A-B564-1A420F85A35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655359" y="1971006"/>
            <a:ext cx="11086167" cy="7009095"/>
            <a:chOff x="1285" y="544"/>
            <a:chExt cx="5112" cy="3232"/>
          </a:xfrm>
          <a:solidFill>
            <a:schemeClr val="bg2">
              <a:alpha val="60000"/>
            </a:schemeClr>
          </a:solidFill>
        </p:grpSpPr>
        <p:sp>
          <p:nvSpPr>
            <p:cNvPr id="174" name="Freeform 5">
              <a:extLst>
                <a:ext uri="{FF2B5EF4-FFF2-40B4-BE49-F238E27FC236}">
                  <a16:creationId xmlns:a16="http://schemas.microsoft.com/office/drawing/2014/main" id="{16A78460-944F-40D8-9720-060CF38BCC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6">
              <a:extLst>
                <a:ext uri="{FF2B5EF4-FFF2-40B4-BE49-F238E27FC236}">
                  <a16:creationId xmlns:a16="http://schemas.microsoft.com/office/drawing/2014/main" id="{D4FC20D1-A65A-4592-83A9-33ED6653F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7">
              <a:extLst>
                <a:ext uri="{FF2B5EF4-FFF2-40B4-BE49-F238E27FC236}">
                  <a16:creationId xmlns:a16="http://schemas.microsoft.com/office/drawing/2014/main" id="{431B3A64-8B9E-4B6C-8143-201A9FD522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8">
              <a:extLst>
                <a:ext uri="{FF2B5EF4-FFF2-40B4-BE49-F238E27FC236}">
                  <a16:creationId xmlns:a16="http://schemas.microsoft.com/office/drawing/2014/main" id="{78554E6B-03E1-4DD7-8D9D-BC14024B6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9">
              <a:extLst>
                <a:ext uri="{FF2B5EF4-FFF2-40B4-BE49-F238E27FC236}">
                  <a16:creationId xmlns:a16="http://schemas.microsoft.com/office/drawing/2014/main" id="{A5BAC18F-8976-445B-86B9-6676FD93A7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0">
              <a:extLst>
                <a:ext uri="{FF2B5EF4-FFF2-40B4-BE49-F238E27FC236}">
                  <a16:creationId xmlns:a16="http://schemas.microsoft.com/office/drawing/2014/main" id="{9E6A8730-871E-4C7C-85C2-282A3F26EA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1">
              <a:extLst>
                <a:ext uri="{FF2B5EF4-FFF2-40B4-BE49-F238E27FC236}">
                  <a16:creationId xmlns:a16="http://schemas.microsoft.com/office/drawing/2014/main" id="{3362FEB1-7757-4C78-9CC0-1790E2C137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2">
              <a:extLst>
                <a:ext uri="{FF2B5EF4-FFF2-40B4-BE49-F238E27FC236}">
                  <a16:creationId xmlns:a16="http://schemas.microsoft.com/office/drawing/2014/main" id="{AB1CAED1-2A2E-4D09-ACE3-2F0BDD8CEA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3">
              <a:extLst>
                <a:ext uri="{FF2B5EF4-FFF2-40B4-BE49-F238E27FC236}">
                  <a16:creationId xmlns:a16="http://schemas.microsoft.com/office/drawing/2014/main" id="{2D374C0E-8D23-4EAF-AF0F-6BF2C66E7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14">
              <a:extLst>
                <a:ext uri="{FF2B5EF4-FFF2-40B4-BE49-F238E27FC236}">
                  <a16:creationId xmlns:a16="http://schemas.microsoft.com/office/drawing/2014/main" id="{F4B12C54-7E58-4993-87CF-0347A3A649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5">
              <a:extLst>
                <a:ext uri="{FF2B5EF4-FFF2-40B4-BE49-F238E27FC236}">
                  <a16:creationId xmlns:a16="http://schemas.microsoft.com/office/drawing/2014/main" id="{2A40F3CE-6DB8-4A38-A3D4-28E25081B6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DD150893-7AEA-4842-A45F-E32C017767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17">
              <a:extLst>
                <a:ext uri="{FF2B5EF4-FFF2-40B4-BE49-F238E27FC236}">
                  <a16:creationId xmlns:a16="http://schemas.microsoft.com/office/drawing/2014/main" id="{7EE800A5-7934-49E8-9FF5-8EA7A77CCA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18">
              <a:extLst>
                <a:ext uri="{FF2B5EF4-FFF2-40B4-BE49-F238E27FC236}">
                  <a16:creationId xmlns:a16="http://schemas.microsoft.com/office/drawing/2014/main" id="{99919049-D950-4E9E-A197-BD81D51FB4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19">
              <a:extLst>
                <a:ext uri="{FF2B5EF4-FFF2-40B4-BE49-F238E27FC236}">
                  <a16:creationId xmlns:a16="http://schemas.microsoft.com/office/drawing/2014/main" id="{7A640A35-0634-4737-BDBA-3B485EDBCA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0">
              <a:extLst>
                <a:ext uri="{FF2B5EF4-FFF2-40B4-BE49-F238E27FC236}">
                  <a16:creationId xmlns:a16="http://schemas.microsoft.com/office/drawing/2014/main" id="{CD6E32A7-D872-411E-A4DE-6F36742B05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21">
              <a:extLst>
                <a:ext uri="{FF2B5EF4-FFF2-40B4-BE49-F238E27FC236}">
                  <a16:creationId xmlns:a16="http://schemas.microsoft.com/office/drawing/2014/main" id="{43582ACE-9D05-4DB7-A7AF-17A8697436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22">
              <a:extLst>
                <a:ext uri="{FF2B5EF4-FFF2-40B4-BE49-F238E27FC236}">
                  <a16:creationId xmlns:a16="http://schemas.microsoft.com/office/drawing/2014/main" id="{FFE4E0E0-5FB1-4235-B15D-35FE116949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23">
              <a:extLst>
                <a:ext uri="{FF2B5EF4-FFF2-40B4-BE49-F238E27FC236}">
                  <a16:creationId xmlns:a16="http://schemas.microsoft.com/office/drawing/2014/main" id="{FED6FF02-4822-43CF-8285-CB0E95E85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24">
              <a:extLst>
                <a:ext uri="{FF2B5EF4-FFF2-40B4-BE49-F238E27FC236}">
                  <a16:creationId xmlns:a16="http://schemas.microsoft.com/office/drawing/2014/main" id="{511E1BB0-E678-42B6-B5E7-0B33ADCE4B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25">
              <a:extLst>
                <a:ext uri="{FF2B5EF4-FFF2-40B4-BE49-F238E27FC236}">
                  <a16:creationId xmlns:a16="http://schemas.microsoft.com/office/drawing/2014/main" id="{B5D36FD6-1670-450C-8A5D-004C55E8A3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26">
              <a:extLst>
                <a:ext uri="{FF2B5EF4-FFF2-40B4-BE49-F238E27FC236}">
                  <a16:creationId xmlns:a16="http://schemas.microsoft.com/office/drawing/2014/main" id="{B27713E4-DC81-4EDF-A0BB-43188951B8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27">
              <a:extLst>
                <a:ext uri="{FF2B5EF4-FFF2-40B4-BE49-F238E27FC236}">
                  <a16:creationId xmlns:a16="http://schemas.microsoft.com/office/drawing/2014/main" id="{BD79DD85-856B-4B00-B592-3D65C686FA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28">
              <a:extLst>
                <a:ext uri="{FF2B5EF4-FFF2-40B4-BE49-F238E27FC236}">
                  <a16:creationId xmlns:a16="http://schemas.microsoft.com/office/drawing/2014/main" id="{3B664FB2-A373-4BDB-BAFB-78A466323F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29">
              <a:extLst>
                <a:ext uri="{FF2B5EF4-FFF2-40B4-BE49-F238E27FC236}">
                  <a16:creationId xmlns:a16="http://schemas.microsoft.com/office/drawing/2014/main" id="{050F5A05-7152-430E-AE36-336AECA869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30">
              <a:extLst>
                <a:ext uri="{FF2B5EF4-FFF2-40B4-BE49-F238E27FC236}">
                  <a16:creationId xmlns:a16="http://schemas.microsoft.com/office/drawing/2014/main" id="{96ED083A-1182-4CDD-BF7C-AFBBF11D2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31">
              <a:extLst>
                <a:ext uri="{FF2B5EF4-FFF2-40B4-BE49-F238E27FC236}">
                  <a16:creationId xmlns:a16="http://schemas.microsoft.com/office/drawing/2014/main" id="{B9032B46-C6D2-4B2D-90AE-DAC9E3962D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id="{DA4892E9-B374-4A71-81F4-9C974A49A5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33">
              <a:extLst>
                <a:ext uri="{FF2B5EF4-FFF2-40B4-BE49-F238E27FC236}">
                  <a16:creationId xmlns:a16="http://schemas.microsoft.com/office/drawing/2014/main" id="{B706A204-F12C-49D9-B4E4-8AA13855EC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7" name="Freeform 34">
              <a:extLst>
                <a:ext uri="{FF2B5EF4-FFF2-40B4-BE49-F238E27FC236}">
                  <a16:creationId xmlns:a16="http://schemas.microsoft.com/office/drawing/2014/main" id="{B8CAAF18-B205-40A1-8E1D-D13ED18F32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" name="Freeform 35">
              <a:extLst>
                <a:ext uri="{FF2B5EF4-FFF2-40B4-BE49-F238E27FC236}">
                  <a16:creationId xmlns:a16="http://schemas.microsoft.com/office/drawing/2014/main" id="{85040068-0037-4559-9382-13DE422BE5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" name="Freeform 36">
              <a:extLst>
                <a:ext uri="{FF2B5EF4-FFF2-40B4-BE49-F238E27FC236}">
                  <a16:creationId xmlns:a16="http://schemas.microsoft.com/office/drawing/2014/main" id="{D456203D-7981-4B67-BB22-157A245872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" name="Freeform 37">
              <a:extLst>
                <a:ext uri="{FF2B5EF4-FFF2-40B4-BE49-F238E27FC236}">
                  <a16:creationId xmlns:a16="http://schemas.microsoft.com/office/drawing/2014/main" id="{6C6AFB6B-BF0A-4B92-829A-05B93A191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Freeform 38">
              <a:extLst>
                <a:ext uri="{FF2B5EF4-FFF2-40B4-BE49-F238E27FC236}">
                  <a16:creationId xmlns:a16="http://schemas.microsoft.com/office/drawing/2014/main" id="{1A317769-7176-40EA-B0BA-F5B305D0AF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" name="Freeform 39">
              <a:extLst>
                <a:ext uri="{FF2B5EF4-FFF2-40B4-BE49-F238E27FC236}">
                  <a16:creationId xmlns:a16="http://schemas.microsoft.com/office/drawing/2014/main" id="{3098F491-75E5-4CBF-A6E9-128B5DCD79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" name="Freeform 40">
              <a:extLst>
                <a:ext uri="{FF2B5EF4-FFF2-40B4-BE49-F238E27FC236}">
                  <a16:creationId xmlns:a16="http://schemas.microsoft.com/office/drawing/2014/main" id="{8A48B8EA-A9B6-47F7-933C-F993756706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Freeform 41">
              <a:extLst>
                <a:ext uri="{FF2B5EF4-FFF2-40B4-BE49-F238E27FC236}">
                  <a16:creationId xmlns:a16="http://schemas.microsoft.com/office/drawing/2014/main" id="{D43036B4-05CD-4276-B218-40241FADB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" name="Freeform 42">
              <a:extLst>
                <a:ext uri="{FF2B5EF4-FFF2-40B4-BE49-F238E27FC236}">
                  <a16:creationId xmlns:a16="http://schemas.microsoft.com/office/drawing/2014/main" id="{0C7E68D0-20B1-43AD-9E76-514920928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" name="Freeform 43">
              <a:extLst>
                <a:ext uri="{FF2B5EF4-FFF2-40B4-BE49-F238E27FC236}">
                  <a16:creationId xmlns:a16="http://schemas.microsoft.com/office/drawing/2014/main" id="{2F3C3678-4028-460C-A4AF-9037A4E7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Freeform 44">
              <a:extLst>
                <a:ext uri="{FF2B5EF4-FFF2-40B4-BE49-F238E27FC236}">
                  <a16:creationId xmlns:a16="http://schemas.microsoft.com/office/drawing/2014/main" id="{E50F3136-1C56-46ED-9F74-D35D0A5EA1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Freeform 45">
              <a:extLst>
                <a:ext uri="{FF2B5EF4-FFF2-40B4-BE49-F238E27FC236}">
                  <a16:creationId xmlns:a16="http://schemas.microsoft.com/office/drawing/2014/main" id="{1C36D463-1090-48ED-85C1-C899A23708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46">
              <a:extLst>
                <a:ext uri="{FF2B5EF4-FFF2-40B4-BE49-F238E27FC236}">
                  <a16:creationId xmlns:a16="http://schemas.microsoft.com/office/drawing/2014/main" id="{23EB6706-63CE-427D-BED7-784C47E1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Freeform 47">
              <a:extLst>
                <a:ext uri="{FF2B5EF4-FFF2-40B4-BE49-F238E27FC236}">
                  <a16:creationId xmlns:a16="http://schemas.microsoft.com/office/drawing/2014/main" id="{4616AD23-0FEB-4278-9157-62DD9342E6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48">
              <a:extLst>
                <a:ext uri="{FF2B5EF4-FFF2-40B4-BE49-F238E27FC236}">
                  <a16:creationId xmlns:a16="http://schemas.microsoft.com/office/drawing/2014/main" id="{CD7E443D-0814-42B6-ABF3-6E31069676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Freeform 49">
              <a:extLst>
                <a:ext uri="{FF2B5EF4-FFF2-40B4-BE49-F238E27FC236}">
                  <a16:creationId xmlns:a16="http://schemas.microsoft.com/office/drawing/2014/main" id="{7952AEC2-3116-4DC1-B80C-B35BD53B37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Freeform 50">
              <a:extLst>
                <a:ext uri="{FF2B5EF4-FFF2-40B4-BE49-F238E27FC236}">
                  <a16:creationId xmlns:a16="http://schemas.microsoft.com/office/drawing/2014/main" id="{550F490E-0B1F-4826-84DF-E13D99D15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Rectangle 51">
              <a:extLst>
                <a:ext uri="{FF2B5EF4-FFF2-40B4-BE49-F238E27FC236}">
                  <a16:creationId xmlns:a16="http://schemas.microsoft.com/office/drawing/2014/main" id="{BE7BB47A-1203-4A1A-911A-253FEF7C95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Freeform 52">
              <a:extLst>
                <a:ext uri="{FF2B5EF4-FFF2-40B4-BE49-F238E27FC236}">
                  <a16:creationId xmlns:a16="http://schemas.microsoft.com/office/drawing/2014/main" id="{B5C18F47-16E9-4DF8-B09E-45780EE46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Freeform 53">
              <a:extLst>
                <a:ext uri="{FF2B5EF4-FFF2-40B4-BE49-F238E27FC236}">
                  <a16:creationId xmlns:a16="http://schemas.microsoft.com/office/drawing/2014/main" id="{FC8D3C5E-5C3A-4076-A30E-3AF212E0AF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Oval 54">
              <a:extLst>
                <a:ext uri="{FF2B5EF4-FFF2-40B4-BE49-F238E27FC236}">
                  <a16:creationId xmlns:a16="http://schemas.microsoft.com/office/drawing/2014/main" id="{73402B95-F3AE-4D45-A22D-C115B68D7AE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Rectangle 55">
              <a:extLst>
                <a:ext uri="{FF2B5EF4-FFF2-40B4-BE49-F238E27FC236}">
                  <a16:creationId xmlns:a16="http://schemas.microsoft.com/office/drawing/2014/main" id="{322A8EE5-CB90-4F2A-B4F6-CB64F2346D3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Rectangle 56">
              <a:extLst>
                <a:ext uri="{FF2B5EF4-FFF2-40B4-BE49-F238E27FC236}">
                  <a16:creationId xmlns:a16="http://schemas.microsoft.com/office/drawing/2014/main" id="{C1E70744-1EC3-405C-BDC8-0A723459B8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Freeform 57">
              <a:extLst>
                <a:ext uri="{FF2B5EF4-FFF2-40B4-BE49-F238E27FC236}">
                  <a16:creationId xmlns:a16="http://schemas.microsoft.com/office/drawing/2014/main" id="{5D628981-7070-4DF5-8E87-996A49308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1" name="Freeform 58">
              <a:extLst>
                <a:ext uri="{FF2B5EF4-FFF2-40B4-BE49-F238E27FC236}">
                  <a16:creationId xmlns:a16="http://schemas.microsoft.com/office/drawing/2014/main" id="{6FEDA4D5-A9D3-435D-95CE-1AC8211E4A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2" name="Oval 59">
              <a:extLst>
                <a:ext uri="{FF2B5EF4-FFF2-40B4-BE49-F238E27FC236}">
                  <a16:creationId xmlns:a16="http://schemas.microsoft.com/office/drawing/2014/main" id="{1AF21477-56B3-40C7-A429-C815B4A793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Oval 60">
              <a:extLst>
                <a:ext uri="{FF2B5EF4-FFF2-40B4-BE49-F238E27FC236}">
                  <a16:creationId xmlns:a16="http://schemas.microsoft.com/office/drawing/2014/main" id="{E17C7682-4C4F-4C58-AB3D-A16C794A39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4" name="Oval 61">
              <a:extLst>
                <a:ext uri="{FF2B5EF4-FFF2-40B4-BE49-F238E27FC236}">
                  <a16:creationId xmlns:a16="http://schemas.microsoft.com/office/drawing/2014/main" id="{65DE27F5-EBB9-4A15-8B77-3358BBA81C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Oval 62">
              <a:extLst>
                <a:ext uri="{FF2B5EF4-FFF2-40B4-BE49-F238E27FC236}">
                  <a16:creationId xmlns:a16="http://schemas.microsoft.com/office/drawing/2014/main" id="{FB4D0C75-9953-408D-8D33-4F1C5D2881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6" name="Freeform 63">
              <a:extLst>
                <a:ext uri="{FF2B5EF4-FFF2-40B4-BE49-F238E27FC236}">
                  <a16:creationId xmlns:a16="http://schemas.microsoft.com/office/drawing/2014/main" id="{3BA990FB-9376-48CE-8B70-DFA5A7FCC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Rectangle 64">
              <a:extLst>
                <a:ext uri="{FF2B5EF4-FFF2-40B4-BE49-F238E27FC236}">
                  <a16:creationId xmlns:a16="http://schemas.microsoft.com/office/drawing/2014/main" id="{1D53A05E-4B98-4B99-9C5E-D1FF3835AEF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8" name="Rectangle 65">
              <a:extLst>
                <a:ext uri="{FF2B5EF4-FFF2-40B4-BE49-F238E27FC236}">
                  <a16:creationId xmlns:a16="http://schemas.microsoft.com/office/drawing/2014/main" id="{EB6CCAFD-FB4C-4DC9-B2FB-9F15C4C1262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9" name="Freeform 66">
              <a:extLst>
                <a:ext uri="{FF2B5EF4-FFF2-40B4-BE49-F238E27FC236}">
                  <a16:creationId xmlns:a16="http://schemas.microsoft.com/office/drawing/2014/main" id="{0085A7A0-DF5E-49AB-8DA9-04FF2B0A6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0" name="Rectangle 67">
              <a:extLst>
                <a:ext uri="{FF2B5EF4-FFF2-40B4-BE49-F238E27FC236}">
                  <a16:creationId xmlns:a16="http://schemas.microsoft.com/office/drawing/2014/main" id="{15F14B2B-EA36-4B0E-AA1C-4E22DC41D4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1" name="Freeform 68">
              <a:extLst>
                <a:ext uri="{FF2B5EF4-FFF2-40B4-BE49-F238E27FC236}">
                  <a16:creationId xmlns:a16="http://schemas.microsoft.com/office/drawing/2014/main" id="{E011B4D3-240B-4C90-A8DD-7C49F56220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" name="Rectangle 69">
              <a:extLst>
                <a:ext uri="{FF2B5EF4-FFF2-40B4-BE49-F238E27FC236}">
                  <a16:creationId xmlns:a16="http://schemas.microsoft.com/office/drawing/2014/main" id="{0B6297DA-F158-4DD4-A3FF-02DE240C2E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Rectangle 70">
              <a:extLst>
                <a:ext uri="{FF2B5EF4-FFF2-40B4-BE49-F238E27FC236}">
                  <a16:creationId xmlns:a16="http://schemas.microsoft.com/office/drawing/2014/main" id="{FA360226-9F94-4702-8C16-03CD278889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4" name="Freeform 71">
              <a:extLst>
                <a:ext uri="{FF2B5EF4-FFF2-40B4-BE49-F238E27FC236}">
                  <a16:creationId xmlns:a16="http://schemas.microsoft.com/office/drawing/2014/main" id="{763FE686-6A73-48D6-9D99-7D32A2D74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5" name="Freeform 72">
              <a:extLst>
                <a:ext uri="{FF2B5EF4-FFF2-40B4-BE49-F238E27FC236}">
                  <a16:creationId xmlns:a16="http://schemas.microsoft.com/office/drawing/2014/main" id="{B835EDEC-8B5C-421A-AFF0-9DF403342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" name="Freeform 73">
              <a:extLst>
                <a:ext uri="{FF2B5EF4-FFF2-40B4-BE49-F238E27FC236}">
                  <a16:creationId xmlns:a16="http://schemas.microsoft.com/office/drawing/2014/main" id="{51234B50-B990-4082-BFF5-372CBB160D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7" name="Rectangle 74">
              <a:extLst>
                <a:ext uri="{FF2B5EF4-FFF2-40B4-BE49-F238E27FC236}">
                  <a16:creationId xmlns:a16="http://schemas.microsoft.com/office/drawing/2014/main" id="{6CCD3D96-B200-4FB3-A2C3-7362BF56A9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8" name="Rectangle 75">
              <a:extLst>
                <a:ext uri="{FF2B5EF4-FFF2-40B4-BE49-F238E27FC236}">
                  <a16:creationId xmlns:a16="http://schemas.microsoft.com/office/drawing/2014/main" id="{5E433D9C-D415-49FA-A87A-92845F1171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9" name="Freeform 76">
              <a:extLst>
                <a:ext uri="{FF2B5EF4-FFF2-40B4-BE49-F238E27FC236}">
                  <a16:creationId xmlns:a16="http://schemas.microsoft.com/office/drawing/2014/main" id="{A0D54C1C-1249-4590-A348-37D404AAE0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0" name="Rectangle 77">
              <a:extLst>
                <a:ext uri="{FF2B5EF4-FFF2-40B4-BE49-F238E27FC236}">
                  <a16:creationId xmlns:a16="http://schemas.microsoft.com/office/drawing/2014/main" id="{AF8919B0-0529-4DCC-8FAF-9512A8F7C2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1" name="Rectangle 78">
              <a:extLst>
                <a:ext uri="{FF2B5EF4-FFF2-40B4-BE49-F238E27FC236}">
                  <a16:creationId xmlns:a16="http://schemas.microsoft.com/office/drawing/2014/main" id="{FB6A5A4D-9D73-4916-97E5-148C78FF3B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2" name="Freeform 79">
              <a:extLst>
                <a:ext uri="{FF2B5EF4-FFF2-40B4-BE49-F238E27FC236}">
                  <a16:creationId xmlns:a16="http://schemas.microsoft.com/office/drawing/2014/main" id="{E1101B5B-AE21-433A-91F9-980B8B3F6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3" name="Rectangle 80">
              <a:extLst>
                <a:ext uri="{FF2B5EF4-FFF2-40B4-BE49-F238E27FC236}">
                  <a16:creationId xmlns:a16="http://schemas.microsoft.com/office/drawing/2014/main" id="{2393B4C9-1807-4B55-B212-A537EBFE5B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4" name="Rectangle 81">
              <a:extLst>
                <a:ext uri="{FF2B5EF4-FFF2-40B4-BE49-F238E27FC236}">
                  <a16:creationId xmlns:a16="http://schemas.microsoft.com/office/drawing/2014/main" id="{33B2DC4E-DD56-4673-ADE7-776D39F3A30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5" name="Freeform 82">
              <a:extLst>
                <a:ext uri="{FF2B5EF4-FFF2-40B4-BE49-F238E27FC236}">
                  <a16:creationId xmlns:a16="http://schemas.microsoft.com/office/drawing/2014/main" id="{6375BD53-AA91-4941-9859-BE63319D2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6" name="Freeform 83">
              <a:extLst>
                <a:ext uri="{FF2B5EF4-FFF2-40B4-BE49-F238E27FC236}">
                  <a16:creationId xmlns:a16="http://schemas.microsoft.com/office/drawing/2014/main" id="{44F399A8-A282-4D26-B500-31F6B32E5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7" name="Rectangle 84">
              <a:extLst>
                <a:ext uri="{FF2B5EF4-FFF2-40B4-BE49-F238E27FC236}">
                  <a16:creationId xmlns:a16="http://schemas.microsoft.com/office/drawing/2014/main" id="{FA982A9B-6CC7-42FF-A59C-77209CB381F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8" name="Rectangle 85">
              <a:extLst>
                <a:ext uri="{FF2B5EF4-FFF2-40B4-BE49-F238E27FC236}">
                  <a16:creationId xmlns:a16="http://schemas.microsoft.com/office/drawing/2014/main" id="{0BDD4417-FD44-4426-B46A-18C09BC3CE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9" name="Oval 86">
              <a:extLst>
                <a:ext uri="{FF2B5EF4-FFF2-40B4-BE49-F238E27FC236}">
                  <a16:creationId xmlns:a16="http://schemas.microsoft.com/office/drawing/2014/main" id="{74965507-D2F5-48DF-A55C-2DAE47ED04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0" name="Freeform 87">
              <a:extLst>
                <a:ext uri="{FF2B5EF4-FFF2-40B4-BE49-F238E27FC236}">
                  <a16:creationId xmlns:a16="http://schemas.microsoft.com/office/drawing/2014/main" id="{A1D68577-EF56-4694-A854-0C65F3DB29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1" name="Freeform 88">
              <a:extLst>
                <a:ext uri="{FF2B5EF4-FFF2-40B4-BE49-F238E27FC236}">
                  <a16:creationId xmlns:a16="http://schemas.microsoft.com/office/drawing/2014/main" id="{36DCD737-9EB6-428B-98E3-C6A066452B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2" name="Oval 89">
              <a:extLst>
                <a:ext uri="{FF2B5EF4-FFF2-40B4-BE49-F238E27FC236}">
                  <a16:creationId xmlns:a16="http://schemas.microsoft.com/office/drawing/2014/main" id="{17A7B6E3-5800-4C00-A284-CD1362C2DF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3" name="Oval 90">
              <a:extLst>
                <a:ext uri="{FF2B5EF4-FFF2-40B4-BE49-F238E27FC236}">
                  <a16:creationId xmlns:a16="http://schemas.microsoft.com/office/drawing/2014/main" id="{7E2B5438-DE74-4C6C-9600-4F3D19ED0B7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4" name="Oval 91">
              <a:extLst>
                <a:ext uri="{FF2B5EF4-FFF2-40B4-BE49-F238E27FC236}">
                  <a16:creationId xmlns:a16="http://schemas.microsoft.com/office/drawing/2014/main" id="{86DE78A3-6C8E-4DE7-952F-3F98F6A461D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5" name="Oval 92">
              <a:extLst>
                <a:ext uri="{FF2B5EF4-FFF2-40B4-BE49-F238E27FC236}">
                  <a16:creationId xmlns:a16="http://schemas.microsoft.com/office/drawing/2014/main" id="{36F3CF02-25A6-4C70-83C1-133AFC736C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6" name="Oval 93">
              <a:extLst>
                <a:ext uri="{FF2B5EF4-FFF2-40B4-BE49-F238E27FC236}">
                  <a16:creationId xmlns:a16="http://schemas.microsoft.com/office/drawing/2014/main" id="{247C32B3-8300-427D-AFB0-737F6152DA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7" name="Oval 94">
              <a:extLst>
                <a:ext uri="{FF2B5EF4-FFF2-40B4-BE49-F238E27FC236}">
                  <a16:creationId xmlns:a16="http://schemas.microsoft.com/office/drawing/2014/main" id="{F87C5AD9-CA48-4FC7-8AEB-A9FC4B5E02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8" name="Oval 95">
              <a:extLst>
                <a:ext uri="{FF2B5EF4-FFF2-40B4-BE49-F238E27FC236}">
                  <a16:creationId xmlns:a16="http://schemas.microsoft.com/office/drawing/2014/main" id="{589ADBDC-6943-4B8F-A019-B9024C5C40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9" name="Oval 96">
              <a:extLst>
                <a:ext uri="{FF2B5EF4-FFF2-40B4-BE49-F238E27FC236}">
                  <a16:creationId xmlns:a16="http://schemas.microsoft.com/office/drawing/2014/main" id="{70FEF975-ECAF-462F-AED6-2C0D993E40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0" name="Oval 97">
              <a:extLst>
                <a:ext uri="{FF2B5EF4-FFF2-40B4-BE49-F238E27FC236}">
                  <a16:creationId xmlns:a16="http://schemas.microsoft.com/office/drawing/2014/main" id="{4F072B6D-704D-4B60-9DB4-891E661D4B4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1" name="Oval 98">
              <a:extLst>
                <a:ext uri="{FF2B5EF4-FFF2-40B4-BE49-F238E27FC236}">
                  <a16:creationId xmlns:a16="http://schemas.microsoft.com/office/drawing/2014/main" id="{8DD31024-ACE2-4744-83E5-8E6B3C490E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2" name="Oval 99">
              <a:extLst>
                <a:ext uri="{FF2B5EF4-FFF2-40B4-BE49-F238E27FC236}">
                  <a16:creationId xmlns:a16="http://schemas.microsoft.com/office/drawing/2014/main" id="{4DCD3E6F-40F4-440E-91B6-DB7D6680F80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3" name="Oval 100">
              <a:extLst>
                <a:ext uri="{FF2B5EF4-FFF2-40B4-BE49-F238E27FC236}">
                  <a16:creationId xmlns:a16="http://schemas.microsoft.com/office/drawing/2014/main" id="{A2FE36BB-B003-4F0C-93BF-98D47C3382E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4" name="Oval 101">
              <a:extLst>
                <a:ext uri="{FF2B5EF4-FFF2-40B4-BE49-F238E27FC236}">
                  <a16:creationId xmlns:a16="http://schemas.microsoft.com/office/drawing/2014/main" id="{64860F7D-0197-4B8A-ACC5-510FAD9DE4B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5" name="Freeform 102">
              <a:extLst>
                <a:ext uri="{FF2B5EF4-FFF2-40B4-BE49-F238E27FC236}">
                  <a16:creationId xmlns:a16="http://schemas.microsoft.com/office/drawing/2014/main" id="{55E53135-B841-49D5-9535-ED63A56F4F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6" name="Freeform 103">
              <a:extLst>
                <a:ext uri="{FF2B5EF4-FFF2-40B4-BE49-F238E27FC236}">
                  <a16:creationId xmlns:a16="http://schemas.microsoft.com/office/drawing/2014/main" id="{DCA7AB33-116B-405D-9DB0-9A6C386F41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" name="Freeform 104">
              <a:extLst>
                <a:ext uri="{FF2B5EF4-FFF2-40B4-BE49-F238E27FC236}">
                  <a16:creationId xmlns:a16="http://schemas.microsoft.com/office/drawing/2014/main" id="{A5B01B09-4DD9-467E-8845-75C9058810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105">
              <a:extLst>
                <a:ext uri="{FF2B5EF4-FFF2-40B4-BE49-F238E27FC236}">
                  <a16:creationId xmlns:a16="http://schemas.microsoft.com/office/drawing/2014/main" id="{F526701D-5902-4F23-ACB1-00BC9EF115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Freeform 106">
              <a:extLst>
                <a:ext uri="{FF2B5EF4-FFF2-40B4-BE49-F238E27FC236}">
                  <a16:creationId xmlns:a16="http://schemas.microsoft.com/office/drawing/2014/main" id="{85A741FC-C7C7-463C-9A07-497E762C2A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0" name="Freeform 107">
              <a:extLst>
                <a:ext uri="{FF2B5EF4-FFF2-40B4-BE49-F238E27FC236}">
                  <a16:creationId xmlns:a16="http://schemas.microsoft.com/office/drawing/2014/main" id="{F99CC46F-CE0D-45A5-AAB1-7E9DA5EF35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1" name="Freeform 108">
              <a:extLst>
                <a:ext uri="{FF2B5EF4-FFF2-40B4-BE49-F238E27FC236}">
                  <a16:creationId xmlns:a16="http://schemas.microsoft.com/office/drawing/2014/main" id="{9A94111F-7877-432F-B689-13811EFF01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2" name="Freeform 109">
              <a:extLst>
                <a:ext uri="{FF2B5EF4-FFF2-40B4-BE49-F238E27FC236}">
                  <a16:creationId xmlns:a16="http://schemas.microsoft.com/office/drawing/2014/main" id="{1A93C9E2-11ED-4C23-A142-857DE040C6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3" name="Freeform 110">
              <a:extLst>
                <a:ext uri="{FF2B5EF4-FFF2-40B4-BE49-F238E27FC236}">
                  <a16:creationId xmlns:a16="http://schemas.microsoft.com/office/drawing/2014/main" id="{8C3004B5-3916-45E4-968B-508B31E9EF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4" name="Freeform 111">
              <a:extLst>
                <a:ext uri="{FF2B5EF4-FFF2-40B4-BE49-F238E27FC236}">
                  <a16:creationId xmlns:a16="http://schemas.microsoft.com/office/drawing/2014/main" id="{50902076-A25A-42CF-8147-E60461102B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5" name="Freeform 112">
              <a:extLst>
                <a:ext uri="{FF2B5EF4-FFF2-40B4-BE49-F238E27FC236}">
                  <a16:creationId xmlns:a16="http://schemas.microsoft.com/office/drawing/2014/main" id="{A61C8919-D7E5-4086-AC7C-60E673999B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6" name="Oval 113">
              <a:extLst>
                <a:ext uri="{FF2B5EF4-FFF2-40B4-BE49-F238E27FC236}">
                  <a16:creationId xmlns:a16="http://schemas.microsoft.com/office/drawing/2014/main" id="{096AA497-FEEF-4918-832F-3AC24AC9498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7" name="Oval 114">
              <a:extLst>
                <a:ext uri="{FF2B5EF4-FFF2-40B4-BE49-F238E27FC236}">
                  <a16:creationId xmlns:a16="http://schemas.microsoft.com/office/drawing/2014/main" id="{C9B40412-A883-40F8-9266-F99D73CDF8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Freeform 115">
              <a:extLst>
                <a:ext uri="{FF2B5EF4-FFF2-40B4-BE49-F238E27FC236}">
                  <a16:creationId xmlns:a16="http://schemas.microsoft.com/office/drawing/2014/main" id="{7B0926C0-0F96-4A5B-89E8-34E2A4AD4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9" name="Oval 116">
              <a:extLst>
                <a:ext uri="{FF2B5EF4-FFF2-40B4-BE49-F238E27FC236}">
                  <a16:creationId xmlns:a16="http://schemas.microsoft.com/office/drawing/2014/main" id="{B67DE966-B7E0-4F6C-98D4-D1B51A9412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5302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02745C-F7D6-482F-980E-932E6627F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70" y="1485233"/>
            <a:ext cx="12223941" cy="53727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301CE0-BBF5-4CB8-AB47-A9627B3B05D5}"/>
              </a:ext>
            </a:extLst>
          </p:cNvPr>
          <p:cNvSpPr/>
          <p:nvPr userDrawn="1"/>
        </p:nvSpPr>
        <p:spPr>
          <a:xfrm>
            <a:off x="-2762082" y="1170022"/>
            <a:ext cx="12212118" cy="53840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655359" y="1971006"/>
            <a:ext cx="11086167" cy="7009095"/>
            <a:chOff x="1285" y="544"/>
            <a:chExt cx="5112" cy="3232"/>
          </a:xfrm>
          <a:solidFill>
            <a:schemeClr val="bg2">
              <a:alpha val="6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2462052" y="4019055"/>
            <a:ext cx="1566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LARGEST BEE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1963539" y="5117604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STRATEGY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3562633" y="6037237"/>
            <a:ext cx="1909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TOMORROW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5701850" y="4948264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PERFORMANCE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6752487" y="5733716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5212273" y="2734806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4952778" y="4234288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FUTURE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399" y="142050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399" y="835083"/>
            <a:ext cx="9144000" cy="477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4DA07D-AC88-41A8-9985-D209010B976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D87189DC-AC10-4C24-B3E2-70DE9A34D4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109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806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024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52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cription + char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21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6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1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65A2A68A-1AD7-4702-BA6C-01AA9C5E1F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BBCDBA0-AA65-4275-9DD3-0A97A160C11E}"/>
              </a:ext>
            </a:extLst>
          </p:cNvPr>
          <p:cNvSpPr/>
          <p:nvPr userDrawn="1"/>
        </p:nvSpPr>
        <p:spPr>
          <a:xfrm>
            <a:off x="2043014" y="0"/>
            <a:ext cx="10148986" cy="6897049"/>
          </a:xfrm>
          <a:prstGeom prst="rect">
            <a:avLst/>
          </a:prstGeom>
          <a:gradFill>
            <a:gsLst>
              <a:gs pos="62000">
                <a:srgbClr val="414D5B">
                  <a:alpha val="69000"/>
                </a:srgbClr>
              </a:gs>
              <a:gs pos="38000">
                <a:srgbClr val="79828B">
                  <a:alpha val="74000"/>
                </a:srgbClr>
              </a:gs>
              <a:gs pos="93000">
                <a:srgbClr val="212F3F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C6F2F62-D915-4209-87AF-14CCCCDE52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01" name="think-cell Slide" r:id="rId5" imgW="421" imgH="423" progId="TCLayout.ActiveDocument.1">
                  <p:embed/>
                </p:oleObj>
              </mc:Choice>
              <mc:Fallback>
                <p:oleObj name="think-cell Slide" r:id="rId5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C6F2F62-D915-4209-87AF-14CCCCDE52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Graphic 17">
            <a:extLst>
              <a:ext uri="{FF2B5EF4-FFF2-40B4-BE49-F238E27FC236}">
                <a16:creationId xmlns:a16="http://schemas.microsoft.com/office/drawing/2014/main" id="{790A9970-2267-4E50-8238-3CB46BDD75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172788" y="907611"/>
            <a:ext cx="4441316" cy="499290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62EC69-79A2-4AA8-93FF-1341D186F66A}"/>
              </a:ext>
            </a:extLst>
          </p:cNvPr>
          <p:cNvGrpSpPr/>
          <p:nvPr userDrawn="1"/>
        </p:nvGrpSpPr>
        <p:grpSpPr>
          <a:xfrm rot="2700000">
            <a:off x="663578" y="-865"/>
            <a:ext cx="1554480" cy="1554480"/>
            <a:chOff x="2358572" y="1016001"/>
            <a:chExt cx="856342" cy="856342"/>
          </a:xfrm>
          <a:effectLst/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D2C7AE-25A8-486C-A08C-D3D5F8873A26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9050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757585F-AB49-4392-8BBA-5A8A25A5C5BE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9050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403018-19A2-4A25-BF81-9C70A0C8D1AF}"/>
              </a:ext>
            </a:extLst>
          </p:cNvPr>
          <p:cNvGrpSpPr/>
          <p:nvPr userDrawn="1"/>
        </p:nvGrpSpPr>
        <p:grpSpPr>
          <a:xfrm rot="2700000">
            <a:off x="67023" y="245687"/>
            <a:ext cx="2743200" cy="2743200"/>
            <a:chOff x="2358572" y="1016001"/>
            <a:chExt cx="856342" cy="856342"/>
          </a:xfrm>
          <a:effectLst/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144D28-18D5-46AD-AC99-BE063F47C142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381000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B471310-4138-4B99-AC41-7318D7F47C12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381000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6B655D-A6CC-47B3-9ADB-63C033C02540}"/>
              </a:ext>
            </a:extLst>
          </p:cNvPr>
          <p:cNvGrpSpPr/>
          <p:nvPr userDrawn="1"/>
        </p:nvGrpSpPr>
        <p:grpSpPr>
          <a:xfrm rot="2700000">
            <a:off x="1816671" y="1880265"/>
            <a:ext cx="640080" cy="640080"/>
            <a:chOff x="2358572" y="1016001"/>
            <a:chExt cx="856342" cy="856342"/>
          </a:xfrm>
          <a:effectLst/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D904FA-D3AD-458C-B9B8-6191AE16E479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653AD21-EA4A-478B-A485-7F018B3C50D5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B92120-12CB-47B5-BC10-40B628558B38}"/>
              </a:ext>
            </a:extLst>
          </p:cNvPr>
          <p:cNvGrpSpPr/>
          <p:nvPr userDrawn="1"/>
        </p:nvGrpSpPr>
        <p:grpSpPr>
          <a:xfrm rot="2700000">
            <a:off x="2729379" y="450411"/>
            <a:ext cx="914400" cy="914400"/>
            <a:chOff x="2358572" y="1016001"/>
            <a:chExt cx="856342" cy="856342"/>
          </a:xfrm>
          <a:effectLst/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06CC50F-0AF7-497B-B031-EBECB953BFA5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14CD188-8AE2-4196-A5A1-85C32B7F56E9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04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60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459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B66DC17-6687-4B33-9011-D24232FE55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1" name="think-cell Slide" r:id="rId5" imgW="421" imgH="423" progId="TCLayout.ActiveDocument.1">
                  <p:embed/>
                </p:oleObj>
              </mc:Choice>
              <mc:Fallback>
                <p:oleObj name="think-cell Slide" r:id="rId5" imgW="421" imgH="42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B66DC17-6687-4B33-9011-D24232FE5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8E08F65-C817-437B-B907-C472C3AAE1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AB30AC8-EC97-4868-84A9-1AA563CE337A}"/>
              </a:ext>
            </a:extLst>
          </p:cNvPr>
          <p:cNvSpPr txBox="1">
            <a:spLocks/>
          </p:cNvSpPr>
          <p:nvPr userDrawn="1"/>
        </p:nvSpPr>
        <p:spPr>
          <a:xfrm>
            <a:off x="11722100" y="6492875"/>
            <a:ext cx="4699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8C4F3A-D30B-412E-B52C-7D7F9B0182D2}" type="slidenum">
              <a:rPr lang="en-GB" b="1" smtClean="0">
                <a:solidFill>
                  <a:srgbClr val="212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b="1" dirty="0">
              <a:solidFill>
                <a:srgbClr val="212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55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8E7A7-C1C5-4627-B054-FB3ABA1BF0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2853351-34F6-45AE-BC67-12FD5CB8CD96}"/>
              </a:ext>
            </a:extLst>
          </p:cNvPr>
          <p:cNvSpPr/>
          <p:nvPr userDrawn="1"/>
        </p:nvSpPr>
        <p:spPr>
          <a:xfrm>
            <a:off x="1" y="-39049"/>
            <a:ext cx="12213918" cy="6897049"/>
          </a:xfrm>
          <a:prstGeom prst="rect">
            <a:avLst/>
          </a:prstGeom>
          <a:gradFill>
            <a:gsLst>
              <a:gs pos="75000">
                <a:srgbClr val="414D5B">
                  <a:alpha val="83000"/>
                </a:srgbClr>
              </a:gs>
              <a:gs pos="51000">
                <a:srgbClr val="79828B">
                  <a:alpha val="58000"/>
                </a:srgbClr>
              </a:gs>
              <a:gs pos="100000">
                <a:srgbClr val="212F3F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C6F2F62-D915-4209-87AF-14CCCCDE52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25" name="think-cell Slide" r:id="rId5" imgW="421" imgH="423" progId="TCLayout.ActiveDocument.1">
                  <p:embed/>
                </p:oleObj>
              </mc:Choice>
              <mc:Fallback>
                <p:oleObj name="think-cell Slide" r:id="rId5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C6F2F62-D915-4209-87AF-14CCCCDE52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Graphic 34">
            <a:extLst>
              <a:ext uri="{FF2B5EF4-FFF2-40B4-BE49-F238E27FC236}">
                <a16:creationId xmlns:a16="http://schemas.microsoft.com/office/drawing/2014/main" id="{0C48BC82-74EE-4440-BF10-A385E6CCE7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172788" y="907611"/>
            <a:ext cx="4441316" cy="49929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B45D34D-0ACC-43A1-B357-830AC6B6D190}"/>
              </a:ext>
            </a:extLst>
          </p:cNvPr>
          <p:cNvGrpSpPr/>
          <p:nvPr userDrawn="1"/>
        </p:nvGrpSpPr>
        <p:grpSpPr>
          <a:xfrm rot="2700000">
            <a:off x="663578" y="-865"/>
            <a:ext cx="1554480" cy="1554480"/>
            <a:chOff x="2358572" y="1016001"/>
            <a:chExt cx="856342" cy="856342"/>
          </a:xfrm>
          <a:effectLst/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684914-176E-46C3-A7B2-08D916D67D11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9050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391B52-320C-4A01-82DC-42FE39F44545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90500"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DB1657-2D5E-4A1D-81E5-17B7BB40EB04}"/>
              </a:ext>
            </a:extLst>
          </p:cNvPr>
          <p:cNvGrpSpPr/>
          <p:nvPr userDrawn="1"/>
        </p:nvGrpSpPr>
        <p:grpSpPr>
          <a:xfrm rot="2700000">
            <a:off x="67023" y="245687"/>
            <a:ext cx="2743200" cy="2743200"/>
            <a:chOff x="2358572" y="1016001"/>
            <a:chExt cx="856342" cy="856342"/>
          </a:xfrm>
          <a:effectLst/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DFE410-F231-4E36-8289-A7082592F29E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381000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2727C54-5BAA-439A-83B2-73909B7FF430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381000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284B12-94F2-479A-BE5E-2534F71CF752}"/>
              </a:ext>
            </a:extLst>
          </p:cNvPr>
          <p:cNvGrpSpPr/>
          <p:nvPr userDrawn="1"/>
        </p:nvGrpSpPr>
        <p:grpSpPr>
          <a:xfrm rot="2700000">
            <a:off x="1816671" y="1880265"/>
            <a:ext cx="640080" cy="640080"/>
            <a:chOff x="2358572" y="1016001"/>
            <a:chExt cx="856342" cy="856342"/>
          </a:xfrm>
          <a:effectLst/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82978D2-EDDB-48FA-AABD-89117775C642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AB4EEBB-A8E3-4EC3-8D1F-C8467F9673AC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27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95692C-4FB2-4601-9E39-688ED6D89ACD}"/>
              </a:ext>
            </a:extLst>
          </p:cNvPr>
          <p:cNvGrpSpPr/>
          <p:nvPr userDrawn="1"/>
        </p:nvGrpSpPr>
        <p:grpSpPr>
          <a:xfrm rot="2700000">
            <a:off x="2729379" y="450411"/>
            <a:ext cx="914400" cy="914400"/>
            <a:chOff x="2358572" y="1016001"/>
            <a:chExt cx="856342" cy="856342"/>
          </a:xfrm>
          <a:effectLst/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05DF62-E529-46B9-8DF0-70E461524B75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14C7AF-B55D-4898-8E68-7E43F02B4167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330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ACA7808-9672-4355-9AA1-2C01F883F2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CBF0D61-CE86-43B9-B2D6-5C2BB102B564}"/>
              </a:ext>
            </a:extLst>
          </p:cNvPr>
          <p:cNvSpPr/>
          <p:nvPr userDrawn="1"/>
        </p:nvSpPr>
        <p:spPr>
          <a:xfrm rot="10800000">
            <a:off x="-19049" y="-39049"/>
            <a:ext cx="12213918" cy="6897049"/>
          </a:xfrm>
          <a:prstGeom prst="rect">
            <a:avLst/>
          </a:prstGeom>
          <a:gradFill>
            <a:gsLst>
              <a:gs pos="63000">
                <a:srgbClr val="414D5B">
                  <a:alpha val="83000"/>
                </a:srgbClr>
              </a:gs>
              <a:gs pos="46000">
                <a:srgbClr val="79828B">
                  <a:alpha val="58000"/>
                </a:srgbClr>
              </a:gs>
              <a:gs pos="100000">
                <a:srgbClr val="212F3F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C6F2F62-D915-4209-87AF-14CCCCDE52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98" name="think-cell Slide" r:id="rId5" imgW="421" imgH="423" progId="TCLayout.ActiveDocument.1">
                  <p:embed/>
                </p:oleObj>
              </mc:Choice>
              <mc:Fallback>
                <p:oleObj name="think-cell Slide" r:id="rId5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C6F2F62-D915-4209-87AF-14CCCCDE52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A93FC644-CDAB-4B25-B7F0-0AA289895A7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5427" y="1032924"/>
            <a:ext cx="4441316" cy="49929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9BCE72-92CE-40ED-A107-26453FD24322}"/>
              </a:ext>
            </a:extLst>
          </p:cNvPr>
          <p:cNvGrpSpPr/>
          <p:nvPr userDrawn="1"/>
        </p:nvGrpSpPr>
        <p:grpSpPr>
          <a:xfrm rot="2700000">
            <a:off x="163189" y="644693"/>
            <a:ext cx="1280160" cy="1280160"/>
            <a:chOff x="2358572" y="1016001"/>
            <a:chExt cx="856342" cy="856342"/>
          </a:xfrm>
          <a:effectLst>
            <a:glow rad="152400">
              <a:schemeClr val="tx1">
                <a:alpha val="10000"/>
              </a:schemeClr>
            </a:glow>
          </a:effectLst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5FA6DF-9145-4EA7-855E-901833A7121A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254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3218B8-5ACA-49CA-9BF0-7CD3E35CA263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254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F8138-6AE6-463B-A934-3EF54042880A}"/>
              </a:ext>
            </a:extLst>
          </p:cNvPr>
          <p:cNvGrpSpPr/>
          <p:nvPr userDrawn="1"/>
        </p:nvGrpSpPr>
        <p:grpSpPr>
          <a:xfrm rot="2700000">
            <a:off x="932319" y="415237"/>
            <a:ext cx="914400" cy="914400"/>
            <a:chOff x="2358572" y="1016001"/>
            <a:chExt cx="856342" cy="856342"/>
          </a:xfrm>
          <a:effectLst/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5047CD-AD5F-44F0-95A1-480344E2E83C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C6F80E-DB67-4074-8264-651929D3C78B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12572C-B9E4-439E-968E-62A08969957F}"/>
              </a:ext>
            </a:extLst>
          </p:cNvPr>
          <p:cNvGrpSpPr/>
          <p:nvPr userDrawn="1"/>
        </p:nvGrpSpPr>
        <p:grpSpPr>
          <a:xfrm rot="2700000">
            <a:off x="869201" y="632878"/>
            <a:ext cx="457200" cy="457200"/>
            <a:chOff x="2358572" y="1016001"/>
            <a:chExt cx="856342" cy="8563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971B192-74D2-459F-AD72-DC2DF21C85D9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11125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99CC499-15BF-459A-8691-80F905A6A77F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11125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99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88FBE3-3DC1-4F35-8574-FACA54B5F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16" y="1456535"/>
            <a:ext cx="12193079" cy="5426551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6F7FE855-E2AB-4AF1-9BDC-4572A5B72FCB}"/>
              </a:ext>
            </a:extLst>
          </p:cNvPr>
          <p:cNvSpPr/>
          <p:nvPr userDrawn="1"/>
        </p:nvSpPr>
        <p:spPr>
          <a:xfrm>
            <a:off x="-10309" y="1483115"/>
            <a:ext cx="12192000" cy="5403324"/>
          </a:xfrm>
          <a:prstGeom prst="rect">
            <a:avLst/>
          </a:prstGeom>
          <a:solidFill>
            <a:schemeClr val="accent6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3647798" y="3661114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LEADERSHIP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2926589" y="4759663"/>
            <a:ext cx="1552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INNOVATION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5007829" y="5688456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MINING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855401" y="4590323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906038" y="537577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365824" y="2376865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MACROECONOMIC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106329" y="3876347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82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50A207-9EBE-451D-8910-76E03AFE2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83783"/>
            <a:ext cx="12216447" cy="5374217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1250843A-7FA1-4A4D-A37F-7F9F55EF4E18}"/>
              </a:ext>
            </a:extLst>
          </p:cNvPr>
          <p:cNvSpPr/>
          <p:nvPr userDrawn="1"/>
        </p:nvSpPr>
        <p:spPr>
          <a:xfrm>
            <a:off x="-1868470" y="842194"/>
            <a:ext cx="12192000" cy="5367249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4025207" y="3697228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VOLUMES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3932926" y="5351335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SAFETY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4911920" y="5705201"/>
            <a:ext cx="1706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PRODUCT</a:t>
            </a:r>
          </a:p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MIX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085812" y="4401620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>
                    <a:alpha val="70000"/>
                  </a:schemeClr>
                </a:solidFill>
              </a:rPr>
              <a:t>MARKETS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951474" y="5214415"/>
            <a:ext cx="2967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OPERATIONAL EXCELLENCE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285170" y="2358422"/>
            <a:ext cx="242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0" spc="70" baseline="0" dirty="0">
                <a:solidFill>
                  <a:schemeClr val="bg1">
                    <a:alpha val="70000"/>
                  </a:schemeClr>
                </a:solidFill>
              </a:rPr>
              <a:t>MAJOR PROJECTS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422180" y="3465107"/>
            <a:ext cx="2967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alpha val="70000"/>
                  </a:schemeClr>
                </a:solidFill>
              </a:rPr>
              <a:t>VALUE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17244973-3728-4418-9588-8665CFDF78A1}"/>
              </a:ext>
            </a:extLst>
          </p:cNvPr>
          <p:cNvSpPr txBox="1"/>
          <p:nvPr userDrawn="1"/>
        </p:nvSpPr>
        <p:spPr>
          <a:xfrm>
            <a:off x="3430549" y="2381521"/>
            <a:ext cx="2429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spc="70" baseline="0" dirty="0" err="1">
                <a:solidFill>
                  <a:schemeClr val="bg1">
                    <a:alpha val="70000"/>
                  </a:schemeClr>
                </a:solidFill>
              </a:rPr>
              <a:t>digital@exxaro</a:t>
            </a:r>
            <a:endParaRPr lang="en-US" sz="2000" b="0" spc="70" baseline="0" dirty="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7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E71032-C8C5-4A5C-BF52-059A95866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/>
          <a:stretch/>
        </p:blipFill>
        <p:spPr>
          <a:xfrm>
            <a:off x="-10309" y="1487455"/>
            <a:ext cx="12197926" cy="5375261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E946AF62-DF3D-42F4-82A7-6A0E016EDB9D}"/>
              </a:ext>
            </a:extLst>
          </p:cNvPr>
          <p:cNvSpPr/>
          <p:nvPr userDrawn="1"/>
        </p:nvSpPr>
        <p:spPr>
          <a:xfrm>
            <a:off x="-1482" y="1454676"/>
            <a:ext cx="9782286" cy="5403324"/>
          </a:xfrm>
          <a:prstGeom prst="rect">
            <a:avLst/>
          </a:prstGeom>
          <a:solidFill>
            <a:schemeClr val="accent6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rgbClr val="768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4697221" y="3221034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EARNINGS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6093335" y="3985574"/>
            <a:ext cx="1682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INVESTMENTS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3420358" y="2541802"/>
            <a:ext cx="1695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184170" y="4956680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MARKETS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440416" y="2377989"/>
            <a:ext cx="209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70" baseline="0" dirty="0">
                <a:solidFill>
                  <a:schemeClr val="bg1">
                    <a:alpha val="70000"/>
                  </a:schemeClr>
                </a:solidFill>
              </a:rPr>
              <a:t>PERFORMANCE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452868" y="3163877"/>
            <a:ext cx="4167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alpha val="70000"/>
                  </a:schemeClr>
                </a:solidFill>
              </a:rPr>
              <a:t>CAPITAL ALLOCATION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1F73B22E-B183-4DC4-8206-43F23F251027}"/>
              </a:ext>
            </a:extLst>
          </p:cNvPr>
          <p:cNvSpPr txBox="1"/>
          <p:nvPr userDrawn="1"/>
        </p:nvSpPr>
        <p:spPr>
          <a:xfrm>
            <a:off x="5746723" y="4527077"/>
            <a:ext cx="1282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spc="140" baseline="0" dirty="0">
                <a:solidFill>
                  <a:schemeClr val="bg1">
                    <a:alpha val="70000"/>
                  </a:schemeClr>
                </a:solidFill>
              </a:rPr>
              <a:t>PRICE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7BDBAC5-867D-4D77-B8A1-3F64734A0468}"/>
              </a:ext>
            </a:extLst>
          </p:cNvPr>
          <p:cNvSpPr txBox="1"/>
          <p:nvPr userDrawn="1"/>
        </p:nvSpPr>
        <p:spPr>
          <a:xfrm>
            <a:off x="3942778" y="5395286"/>
            <a:ext cx="100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264516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FB68A9-249A-495B-8F27-BA4E12B37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7" y="1468601"/>
            <a:ext cx="12186679" cy="5388323"/>
          </a:xfrm>
          <a:prstGeom prst="rect">
            <a:avLst/>
          </a:prstGeom>
        </p:spPr>
      </p:pic>
      <p:sp>
        <p:nvSpPr>
          <p:cNvPr id="172" name="Rectangle 171">
            <a:extLst>
              <a:ext uri="{FF2B5EF4-FFF2-40B4-BE49-F238E27FC236}">
                <a16:creationId xmlns:a16="http://schemas.microsoft.com/office/drawing/2014/main" id="{1308E62F-3C99-430E-8DD2-4F7C6C58CB19}"/>
              </a:ext>
            </a:extLst>
          </p:cNvPr>
          <p:cNvSpPr/>
          <p:nvPr userDrawn="1"/>
        </p:nvSpPr>
        <p:spPr>
          <a:xfrm>
            <a:off x="-10310" y="1433571"/>
            <a:ext cx="10115007" cy="542442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5F40CA-CB9E-4E5B-9143-5970526353A8}"/>
              </a:ext>
            </a:extLst>
          </p:cNvPr>
          <p:cNvSpPr/>
          <p:nvPr userDrawn="1"/>
        </p:nvSpPr>
        <p:spPr>
          <a:xfrm>
            <a:off x="-10309" y="0"/>
            <a:ext cx="12195672" cy="14873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7205C39A-500A-462D-A3FB-E7C84545A0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501808" y="1613065"/>
            <a:ext cx="11086167" cy="7009095"/>
            <a:chOff x="1285" y="544"/>
            <a:chExt cx="5112" cy="3232"/>
          </a:xfrm>
          <a:solidFill>
            <a:schemeClr val="bg1">
              <a:alpha val="50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5687068-D273-45B3-AD35-B681DFE5FF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0" y="1039"/>
              <a:ext cx="537" cy="2284"/>
            </a:xfrm>
            <a:custGeom>
              <a:avLst/>
              <a:gdLst>
                <a:gd name="T0" fmla="*/ 25 w 228"/>
                <a:gd name="T1" fmla="*/ 0 h 969"/>
                <a:gd name="T2" fmla="*/ 18 w 228"/>
                <a:gd name="T3" fmla="*/ 3 h 969"/>
                <a:gd name="T4" fmla="*/ 18 w 228"/>
                <a:gd name="T5" fmla="*/ 16 h 969"/>
                <a:gd name="T6" fmla="*/ 209 w 228"/>
                <a:gd name="T7" fmla="*/ 478 h 969"/>
                <a:gd name="T8" fmla="*/ 4 w 228"/>
                <a:gd name="T9" fmla="*/ 953 h 969"/>
                <a:gd name="T10" fmla="*/ 4 w 228"/>
                <a:gd name="T11" fmla="*/ 966 h 969"/>
                <a:gd name="T12" fmla="*/ 10 w 228"/>
                <a:gd name="T13" fmla="*/ 969 h 969"/>
                <a:gd name="T14" fmla="*/ 17 w 228"/>
                <a:gd name="T15" fmla="*/ 966 h 969"/>
                <a:gd name="T16" fmla="*/ 171 w 228"/>
                <a:gd name="T17" fmla="*/ 748 h 969"/>
                <a:gd name="T18" fmla="*/ 228 w 228"/>
                <a:gd name="T19" fmla="*/ 478 h 969"/>
                <a:gd name="T20" fmla="*/ 31 w 228"/>
                <a:gd name="T21" fmla="*/ 3 h 969"/>
                <a:gd name="T22" fmla="*/ 25 w 228"/>
                <a:gd name="T2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969">
                  <a:moveTo>
                    <a:pt x="25" y="0"/>
                  </a:moveTo>
                  <a:cubicBezTo>
                    <a:pt x="22" y="0"/>
                    <a:pt x="20" y="1"/>
                    <a:pt x="18" y="3"/>
                  </a:cubicBezTo>
                  <a:cubicBezTo>
                    <a:pt x="14" y="6"/>
                    <a:pt x="14" y="12"/>
                    <a:pt x="18" y="16"/>
                  </a:cubicBezTo>
                  <a:cubicBezTo>
                    <a:pt x="141" y="139"/>
                    <a:pt x="209" y="303"/>
                    <a:pt x="209" y="478"/>
                  </a:cubicBezTo>
                  <a:cubicBezTo>
                    <a:pt x="209" y="659"/>
                    <a:pt x="136" y="828"/>
                    <a:pt x="4" y="953"/>
                  </a:cubicBezTo>
                  <a:cubicBezTo>
                    <a:pt x="0" y="956"/>
                    <a:pt x="0" y="962"/>
                    <a:pt x="4" y="966"/>
                  </a:cubicBezTo>
                  <a:cubicBezTo>
                    <a:pt x="5" y="968"/>
                    <a:pt x="8" y="969"/>
                    <a:pt x="10" y="969"/>
                  </a:cubicBezTo>
                  <a:cubicBezTo>
                    <a:pt x="13" y="969"/>
                    <a:pt x="15" y="968"/>
                    <a:pt x="17" y="966"/>
                  </a:cubicBezTo>
                  <a:cubicBezTo>
                    <a:pt x="83" y="904"/>
                    <a:pt x="135" y="831"/>
                    <a:pt x="171" y="748"/>
                  </a:cubicBezTo>
                  <a:cubicBezTo>
                    <a:pt x="209" y="663"/>
                    <a:pt x="228" y="572"/>
                    <a:pt x="228" y="478"/>
                  </a:cubicBezTo>
                  <a:cubicBezTo>
                    <a:pt x="228" y="298"/>
                    <a:pt x="158" y="130"/>
                    <a:pt x="31" y="3"/>
                  </a:cubicBezTo>
                  <a:cubicBezTo>
                    <a:pt x="29" y="1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16CC8A-A5F0-4D80-8A50-44E237A98D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60" y="544"/>
              <a:ext cx="1047" cy="469"/>
            </a:xfrm>
            <a:custGeom>
              <a:avLst/>
              <a:gdLst>
                <a:gd name="T0" fmla="*/ 7 w 1047"/>
                <a:gd name="T1" fmla="*/ 111 h 469"/>
                <a:gd name="T2" fmla="*/ 31 w 1047"/>
                <a:gd name="T3" fmla="*/ 0 h 469"/>
                <a:gd name="T4" fmla="*/ 40 w 1047"/>
                <a:gd name="T5" fmla="*/ 0 h 469"/>
                <a:gd name="T6" fmla="*/ 59 w 1047"/>
                <a:gd name="T7" fmla="*/ 111 h 469"/>
                <a:gd name="T8" fmla="*/ 61 w 1047"/>
                <a:gd name="T9" fmla="*/ 0 h 469"/>
                <a:gd name="T10" fmla="*/ 94 w 1047"/>
                <a:gd name="T11" fmla="*/ 113 h 469"/>
                <a:gd name="T12" fmla="*/ 123 w 1047"/>
                <a:gd name="T13" fmla="*/ 5 h 469"/>
                <a:gd name="T14" fmla="*/ 132 w 1047"/>
                <a:gd name="T15" fmla="*/ 5 h 469"/>
                <a:gd name="T16" fmla="*/ 144 w 1047"/>
                <a:gd name="T17" fmla="*/ 118 h 469"/>
                <a:gd name="T18" fmla="*/ 153 w 1047"/>
                <a:gd name="T19" fmla="*/ 7 h 469"/>
                <a:gd name="T20" fmla="*/ 179 w 1047"/>
                <a:gd name="T21" fmla="*/ 120 h 469"/>
                <a:gd name="T22" fmla="*/ 215 w 1047"/>
                <a:gd name="T23" fmla="*/ 14 h 469"/>
                <a:gd name="T24" fmla="*/ 222 w 1047"/>
                <a:gd name="T25" fmla="*/ 14 h 469"/>
                <a:gd name="T26" fmla="*/ 229 w 1047"/>
                <a:gd name="T27" fmla="*/ 127 h 469"/>
                <a:gd name="T28" fmla="*/ 245 w 1047"/>
                <a:gd name="T29" fmla="*/ 19 h 469"/>
                <a:gd name="T30" fmla="*/ 264 w 1047"/>
                <a:gd name="T31" fmla="*/ 132 h 469"/>
                <a:gd name="T32" fmla="*/ 306 w 1047"/>
                <a:gd name="T33" fmla="*/ 28 h 469"/>
                <a:gd name="T34" fmla="*/ 314 w 1047"/>
                <a:gd name="T35" fmla="*/ 31 h 469"/>
                <a:gd name="T36" fmla="*/ 314 w 1047"/>
                <a:gd name="T37" fmla="*/ 141 h 469"/>
                <a:gd name="T38" fmla="*/ 335 w 1047"/>
                <a:gd name="T39" fmla="*/ 35 h 469"/>
                <a:gd name="T40" fmla="*/ 347 w 1047"/>
                <a:gd name="T41" fmla="*/ 151 h 469"/>
                <a:gd name="T42" fmla="*/ 396 w 1047"/>
                <a:gd name="T43" fmla="*/ 47 h 469"/>
                <a:gd name="T44" fmla="*/ 403 w 1047"/>
                <a:gd name="T45" fmla="*/ 49 h 469"/>
                <a:gd name="T46" fmla="*/ 396 w 1047"/>
                <a:gd name="T47" fmla="*/ 163 h 469"/>
                <a:gd name="T48" fmla="*/ 424 w 1047"/>
                <a:gd name="T49" fmla="*/ 56 h 469"/>
                <a:gd name="T50" fmla="*/ 429 w 1047"/>
                <a:gd name="T51" fmla="*/ 172 h 469"/>
                <a:gd name="T52" fmla="*/ 483 w 1047"/>
                <a:gd name="T53" fmla="*/ 73 h 469"/>
                <a:gd name="T54" fmla="*/ 490 w 1047"/>
                <a:gd name="T55" fmla="*/ 75 h 469"/>
                <a:gd name="T56" fmla="*/ 479 w 1047"/>
                <a:gd name="T57" fmla="*/ 186 h 469"/>
                <a:gd name="T58" fmla="*/ 512 w 1047"/>
                <a:gd name="T59" fmla="*/ 82 h 469"/>
                <a:gd name="T60" fmla="*/ 512 w 1047"/>
                <a:gd name="T61" fmla="*/ 198 h 469"/>
                <a:gd name="T62" fmla="*/ 571 w 1047"/>
                <a:gd name="T63" fmla="*/ 104 h 469"/>
                <a:gd name="T64" fmla="*/ 578 w 1047"/>
                <a:gd name="T65" fmla="*/ 106 h 469"/>
                <a:gd name="T66" fmla="*/ 559 w 1047"/>
                <a:gd name="T67" fmla="*/ 217 h 469"/>
                <a:gd name="T68" fmla="*/ 599 w 1047"/>
                <a:gd name="T69" fmla="*/ 113 h 469"/>
                <a:gd name="T70" fmla="*/ 592 w 1047"/>
                <a:gd name="T71" fmla="*/ 231 h 469"/>
                <a:gd name="T72" fmla="*/ 655 w 1047"/>
                <a:gd name="T73" fmla="*/ 137 h 469"/>
                <a:gd name="T74" fmla="*/ 663 w 1047"/>
                <a:gd name="T75" fmla="*/ 141 h 469"/>
                <a:gd name="T76" fmla="*/ 637 w 1047"/>
                <a:gd name="T77" fmla="*/ 250 h 469"/>
                <a:gd name="T78" fmla="*/ 684 w 1047"/>
                <a:gd name="T79" fmla="*/ 151 h 469"/>
                <a:gd name="T80" fmla="*/ 670 w 1047"/>
                <a:gd name="T81" fmla="*/ 266 h 469"/>
                <a:gd name="T82" fmla="*/ 738 w 1047"/>
                <a:gd name="T83" fmla="*/ 177 h 469"/>
                <a:gd name="T84" fmla="*/ 745 w 1047"/>
                <a:gd name="T85" fmla="*/ 181 h 469"/>
                <a:gd name="T86" fmla="*/ 712 w 1047"/>
                <a:gd name="T87" fmla="*/ 287 h 469"/>
                <a:gd name="T88" fmla="*/ 766 w 1047"/>
                <a:gd name="T89" fmla="*/ 191 h 469"/>
                <a:gd name="T90" fmla="*/ 745 w 1047"/>
                <a:gd name="T91" fmla="*/ 306 h 469"/>
                <a:gd name="T92" fmla="*/ 818 w 1047"/>
                <a:gd name="T93" fmla="*/ 221 h 469"/>
                <a:gd name="T94" fmla="*/ 825 w 1047"/>
                <a:gd name="T95" fmla="*/ 224 h 469"/>
                <a:gd name="T96" fmla="*/ 787 w 1047"/>
                <a:gd name="T97" fmla="*/ 330 h 469"/>
                <a:gd name="T98" fmla="*/ 844 w 1047"/>
                <a:gd name="T99" fmla="*/ 236 h 469"/>
                <a:gd name="T100" fmla="*/ 816 w 1047"/>
                <a:gd name="T101" fmla="*/ 351 h 469"/>
                <a:gd name="T102" fmla="*/ 896 w 1047"/>
                <a:gd name="T103" fmla="*/ 269 h 469"/>
                <a:gd name="T104" fmla="*/ 903 w 1047"/>
                <a:gd name="T105" fmla="*/ 273 h 469"/>
                <a:gd name="T106" fmla="*/ 858 w 1047"/>
                <a:gd name="T107" fmla="*/ 377 h 469"/>
                <a:gd name="T108" fmla="*/ 922 w 1047"/>
                <a:gd name="T109" fmla="*/ 287 h 469"/>
                <a:gd name="T110" fmla="*/ 887 w 1047"/>
                <a:gd name="T111" fmla="*/ 398 h 469"/>
                <a:gd name="T112" fmla="*/ 971 w 1047"/>
                <a:gd name="T113" fmla="*/ 323 h 469"/>
                <a:gd name="T114" fmla="*/ 976 w 1047"/>
                <a:gd name="T115" fmla="*/ 328 h 469"/>
                <a:gd name="T116" fmla="*/ 927 w 1047"/>
                <a:gd name="T117" fmla="*/ 429 h 469"/>
                <a:gd name="T118" fmla="*/ 995 w 1047"/>
                <a:gd name="T119" fmla="*/ 342 h 469"/>
                <a:gd name="T120" fmla="*/ 955 w 1047"/>
                <a:gd name="T121" fmla="*/ 450 h 469"/>
                <a:gd name="T122" fmla="*/ 1042 w 1047"/>
                <a:gd name="T123" fmla="*/ 379 h 469"/>
                <a:gd name="T124" fmla="*/ 1047 w 1047"/>
                <a:gd name="T125" fmla="*/ 384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7" h="469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9" y="0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111"/>
                  </a:lnTo>
                  <a:lnTo>
                    <a:pt x="38" y="111"/>
                  </a:lnTo>
                  <a:lnTo>
                    <a:pt x="40" y="0"/>
                  </a:lnTo>
                  <a:lnTo>
                    <a:pt x="31" y="0"/>
                  </a:lnTo>
                  <a:close/>
                  <a:moveTo>
                    <a:pt x="61" y="0"/>
                  </a:moveTo>
                  <a:lnTo>
                    <a:pt x="59" y="111"/>
                  </a:lnTo>
                  <a:lnTo>
                    <a:pt x="66" y="111"/>
                  </a:lnTo>
                  <a:lnTo>
                    <a:pt x="71" y="0"/>
                  </a:lnTo>
                  <a:lnTo>
                    <a:pt x="61" y="0"/>
                  </a:lnTo>
                  <a:close/>
                  <a:moveTo>
                    <a:pt x="92" y="2"/>
                  </a:moveTo>
                  <a:lnTo>
                    <a:pt x="87" y="113"/>
                  </a:lnTo>
                  <a:lnTo>
                    <a:pt x="94" y="113"/>
                  </a:lnTo>
                  <a:lnTo>
                    <a:pt x="101" y="2"/>
                  </a:lnTo>
                  <a:lnTo>
                    <a:pt x="92" y="2"/>
                  </a:lnTo>
                  <a:close/>
                  <a:moveTo>
                    <a:pt x="123" y="5"/>
                  </a:moveTo>
                  <a:lnTo>
                    <a:pt x="116" y="115"/>
                  </a:lnTo>
                  <a:lnTo>
                    <a:pt x="123" y="115"/>
                  </a:lnTo>
                  <a:lnTo>
                    <a:pt x="132" y="5"/>
                  </a:lnTo>
                  <a:lnTo>
                    <a:pt x="123" y="5"/>
                  </a:lnTo>
                  <a:close/>
                  <a:moveTo>
                    <a:pt x="153" y="7"/>
                  </a:moveTo>
                  <a:lnTo>
                    <a:pt x="144" y="118"/>
                  </a:lnTo>
                  <a:lnTo>
                    <a:pt x="151" y="118"/>
                  </a:lnTo>
                  <a:lnTo>
                    <a:pt x="163" y="7"/>
                  </a:lnTo>
                  <a:lnTo>
                    <a:pt x="153" y="7"/>
                  </a:lnTo>
                  <a:close/>
                  <a:moveTo>
                    <a:pt x="184" y="9"/>
                  </a:moveTo>
                  <a:lnTo>
                    <a:pt x="172" y="120"/>
                  </a:lnTo>
                  <a:lnTo>
                    <a:pt x="179" y="120"/>
                  </a:lnTo>
                  <a:lnTo>
                    <a:pt x="191" y="12"/>
                  </a:lnTo>
                  <a:lnTo>
                    <a:pt x="184" y="9"/>
                  </a:lnTo>
                  <a:close/>
                  <a:moveTo>
                    <a:pt x="215" y="14"/>
                  </a:moveTo>
                  <a:lnTo>
                    <a:pt x="200" y="122"/>
                  </a:lnTo>
                  <a:lnTo>
                    <a:pt x="207" y="125"/>
                  </a:lnTo>
                  <a:lnTo>
                    <a:pt x="222" y="14"/>
                  </a:lnTo>
                  <a:lnTo>
                    <a:pt x="215" y="14"/>
                  </a:lnTo>
                  <a:close/>
                  <a:moveTo>
                    <a:pt x="245" y="19"/>
                  </a:moveTo>
                  <a:lnTo>
                    <a:pt x="229" y="127"/>
                  </a:lnTo>
                  <a:lnTo>
                    <a:pt x="236" y="127"/>
                  </a:lnTo>
                  <a:lnTo>
                    <a:pt x="252" y="19"/>
                  </a:lnTo>
                  <a:lnTo>
                    <a:pt x="245" y="19"/>
                  </a:lnTo>
                  <a:close/>
                  <a:moveTo>
                    <a:pt x="276" y="23"/>
                  </a:moveTo>
                  <a:lnTo>
                    <a:pt x="257" y="132"/>
                  </a:lnTo>
                  <a:lnTo>
                    <a:pt x="264" y="132"/>
                  </a:lnTo>
                  <a:lnTo>
                    <a:pt x="283" y="23"/>
                  </a:lnTo>
                  <a:lnTo>
                    <a:pt x="276" y="23"/>
                  </a:lnTo>
                  <a:close/>
                  <a:moveTo>
                    <a:pt x="306" y="28"/>
                  </a:moveTo>
                  <a:lnTo>
                    <a:pt x="285" y="137"/>
                  </a:lnTo>
                  <a:lnTo>
                    <a:pt x="292" y="139"/>
                  </a:lnTo>
                  <a:lnTo>
                    <a:pt x="314" y="31"/>
                  </a:lnTo>
                  <a:lnTo>
                    <a:pt x="306" y="28"/>
                  </a:lnTo>
                  <a:close/>
                  <a:moveTo>
                    <a:pt x="335" y="35"/>
                  </a:moveTo>
                  <a:lnTo>
                    <a:pt x="314" y="141"/>
                  </a:lnTo>
                  <a:lnTo>
                    <a:pt x="321" y="144"/>
                  </a:lnTo>
                  <a:lnTo>
                    <a:pt x="342" y="35"/>
                  </a:lnTo>
                  <a:lnTo>
                    <a:pt x="335" y="35"/>
                  </a:lnTo>
                  <a:close/>
                  <a:moveTo>
                    <a:pt x="365" y="40"/>
                  </a:moveTo>
                  <a:lnTo>
                    <a:pt x="340" y="148"/>
                  </a:lnTo>
                  <a:lnTo>
                    <a:pt x="347" y="151"/>
                  </a:lnTo>
                  <a:lnTo>
                    <a:pt x="373" y="42"/>
                  </a:lnTo>
                  <a:lnTo>
                    <a:pt x="365" y="40"/>
                  </a:lnTo>
                  <a:close/>
                  <a:moveTo>
                    <a:pt x="396" y="47"/>
                  </a:moveTo>
                  <a:lnTo>
                    <a:pt x="368" y="155"/>
                  </a:lnTo>
                  <a:lnTo>
                    <a:pt x="375" y="158"/>
                  </a:lnTo>
                  <a:lnTo>
                    <a:pt x="403" y="49"/>
                  </a:lnTo>
                  <a:lnTo>
                    <a:pt x="396" y="47"/>
                  </a:lnTo>
                  <a:close/>
                  <a:moveTo>
                    <a:pt x="424" y="56"/>
                  </a:moveTo>
                  <a:lnTo>
                    <a:pt x="396" y="163"/>
                  </a:lnTo>
                  <a:lnTo>
                    <a:pt x="403" y="165"/>
                  </a:lnTo>
                  <a:lnTo>
                    <a:pt x="431" y="56"/>
                  </a:lnTo>
                  <a:lnTo>
                    <a:pt x="424" y="56"/>
                  </a:lnTo>
                  <a:close/>
                  <a:moveTo>
                    <a:pt x="455" y="64"/>
                  </a:moveTo>
                  <a:lnTo>
                    <a:pt x="424" y="170"/>
                  </a:lnTo>
                  <a:lnTo>
                    <a:pt x="429" y="172"/>
                  </a:lnTo>
                  <a:lnTo>
                    <a:pt x="462" y="66"/>
                  </a:lnTo>
                  <a:lnTo>
                    <a:pt x="455" y="64"/>
                  </a:lnTo>
                  <a:close/>
                  <a:moveTo>
                    <a:pt x="483" y="73"/>
                  </a:moveTo>
                  <a:lnTo>
                    <a:pt x="450" y="179"/>
                  </a:lnTo>
                  <a:lnTo>
                    <a:pt x="457" y="181"/>
                  </a:lnTo>
                  <a:lnTo>
                    <a:pt x="490" y="75"/>
                  </a:lnTo>
                  <a:lnTo>
                    <a:pt x="483" y="73"/>
                  </a:lnTo>
                  <a:close/>
                  <a:moveTo>
                    <a:pt x="512" y="82"/>
                  </a:moveTo>
                  <a:lnTo>
                    <a:pt x="479" y="186"/>
                  </a:lnTo>
                  <a:lnTo>
                    <a:pt x="486" y="188"/>
                  </a:lnTo>
                  <a:lnTo>
                    <a:pt x="521" y="85"/>
                  </a:lnTo>
                  <a:lnTo>
                    <a:pt x="512" y="82"/>
                  </a:lnTo>
                  <a:close/>
                  <a:moveTo>
                    <a:pt x="542" y="92"/>
                  </a:moveTo>
                  <a:lnTo>
                    <a:pt x="505" y="196"/>
                  </a:lnTo>
                  <a:lnTo>
                    <a:pt x="512" y="198"/>
                  </a:lnTo>
                  <a:lnTo>
                    <a:pt x="549" y="94"/>
                  </a:lnTo>
                  <a:lnTo>
                    <a:pt x="542" y="92"/>
                  </a:lnTo>
                  <a:close/>
                  <a:moveTo>
                    <a:pt x="571" y="104"/>
                  </a:moveTo>
                  <a:lnTo>
                    <a:pt x="530" y="205"/>
                  </a:lnTo>
                  <a:lnTo>
                    <a:pt x="538" y="210"/>
                  </a:lnTo>
                  <a:lnTo>
                    <a:pt x="578" y="106"/>
                  </a:lnTo>
                  <a:lnTo>
                    <a:pt x="571" y="104"/>
                  </a:lnTo>
                  <a:close/>
                  <a:moveTo>
                    <a:pt x="599" y="113"/>
                  </a:moveTo>
                  <a:lnTo>
                    <a:pt x="559" y="217"/>
                  </a:lnTo>
                  <a:lnTo>
                    <a:pt x="563" y="219"/>
                  </a:lnTo>
                  <a:lnTo>
                    <a:pt x="606" y="115"/>
                  </a:lnTo>
                  <a:lnTo>
                    <a:pt x="599" y="113"/>
                  </a:lnTo>
                  <a:close/>
                  <a:moveTo>
                    <a:pt x="627" y="125"/>
                  </a:moveTo>
                  <a:lnTo>
                    <a:pt x="585" y="226"/>
                  </a:lnTo>
                  <a:lnTo>
                    <a:pt x="592" y="231"/>
                  </a:lnTo>
                  <a:lnTo>
                    <a:pt x="634" y="127"/>
                  </a:lnTo>
                  <a:lnTo>
                    <a:pt x="627" y="125"/>
                  </a:lnTo>
                  <a:close/>
                  <a:moveTo>
                    <a:pt x="655" y="137"/>
                  </a:moveTo>
                  <a:lnTo>
                    <a:pt x="611" y="238"/>
                  </a:lnTo>
                  <a:lnTo>
                    <a:pt x="618" y="240"/>
                  </a:lnTo>
                  <a:lnTo>
                    <a:pt x="663" y="141"/>
                  </a:lnTo>
                  <a:lnTo>
                    <a:pt x="655" y="137"/>
                  </a:lnTo>
                  <a:close/>
                  <a:moveTo>
                    <a:pt x="684" y="151"/>
                  </a:moveTo>
                  <a:lnTo>
                    <a:pt x="637" y="250"/>
                  </a:lnTo>
                  <a:lnTo>
                    <a:pt x="644" y="252"/>
                  </a:lnTo>
                  <a:lnTo>
                    <a:pt x="691" y="153"/>
                  </a:lnTo>
                  <a:lnTo>
                    <a:pt x="684" y="151"/>
                  </a:lnTo>
                  <a:close/>
                  <a:moveTo>
                    <a:pt x="710" y="163"/>
                  </a:moveTo>
                  <a:lnTo>
                    <a:pt x="663" y="262"/>
                  </a:lnTo>
                  <a:lnTo>
                    <a:pt x="670" y="266"/>
                  </a:lnTo>
                  <a:lnTo>
                    <a:pt x="717" y="167"/>
                  </a:lnTo>
                  <a:lnTo>
                    <a:pt x="710" y="163"/>
                  </a:lnTo>
                  <a:close/>
                  <a:moveTo>
                    <a:pt x="738" y="177"/>
                  </a:moveTo>
                  <a:lnTo>
                    <a:pt x="688" y="276"/>
                  </a:lnTo>
                  <a:lnTo>
                    <a:pt x="693" y="278"/>
                  </a:lnTo>
                  <a:lnTo>
                    <a:pt x="745" y="181"/>
                  </a:lnTo>
                  <a:lnTo>
                    <a:pt x="738" y="177"/>
                  </a:lnTo>
                  <a:close/>
                  <a:moveTo>
                    <a:pt x="766" y="191"/>
                  </a:moveTo>
                  <a:lnTo>
                    <a:pt x="712" y="287"/>
                  </a:lnTo>
                  <a:lnTo>
                    <a:pt x="719" y="292"/>
                  </a:lnTo>
                  <a:lnTo>
                    <a:pt x="771" y="196"/>
                  </a:lnTo>
                  <a:lnTo>
                    <a:pt x="766" y="191"/>
                  </a:lnTo>
                  <a:close/>
                  <a:moveTo>
                    <a:pt x="792" y="205"/>
                  </a:moveTo>
                  <a:lnTo>
                    <a:pt x="738" y="302"/>
                  </a:lnTo>
                  <a:lnTo>
                    <a:pt x="745" y="306"/>
                  </a:lnTo>
                  <a:lnTo>
                    <a:pt x="799" y="210"/>
                  </a:lnTo>
                  <a:lnTo>
                    <a:pt x="792" y="205"/>
                  </a:lnTo>
                  <a:close/>
                  <a:moveTo>
                    <a:pt x="818" y="221"/>
                  </a:moveTo>
                  <a:lnTo>
                    <a:pt x="762" y="316"/>
                  </a:lnTo>
                  <a:lnTo>
                    <a:pt x="769" y="320"/>
                  </a:lnTo>
                  <a:lnTo>
                    <a:pt x="825" y="224"/>
                  </a:lnTo>
                  <a:lnTo>
                    <a:pt x="818" y="221"/>
                  </a:lnTo>
                  <a:close/>
                  <a:moveTo>
                    <a:pt x="844" y="236"/>
                  </a:moveTo>
                  <a:lnTo>
                    <a:pt x="787" y="330"/>
                  </a:lnTo>
                  <a:lnTo>
                    <a:pt x="792" y="335"/>
                  </a:lnTo>
                  <a:lnTo>
                    <a:pt x="851" y="240"/>
                  </a:lnTo>
                  <a:lnTo>
                    <a:pt x="844" y="236"/>
                  </a:lnTo>
                  <a:close/>
                  <a:moveTo>
                    <a:pt x="870" y="252"/>
                  </a:moveTo>
                  <a:lnTo>
                    <a:pt x="811" y="346"/>
                  </a:lnTo>
                  <a:lnTo>
                    <a:pt x="816" y="351"/>
                  </a:lnTo>
                  <a:lnTo>
                    <a:pt x="877" y="257"/>
                  </a:lnTo>
                  <a:lnTo>
                    <a:pt x="870" y="252"/>
                  </a:lnTo>
                  <a:close/>
                  <a:moveTo>
                    <a:pt x="896" y="269"/>
                  </a:moveTo>
                  <a:lnTo>
                    <a:pt x="835" y="361"/>
                  </a:lnTo>
                  <a:lnTo>
                    <a:pt x="842" y="365"/>
                  </a:lnTo>
                  <a:lnTo>
                    <a:pt x="903" y="273"/>
                  </a:lnTo>
                  <a:lnTo>
                    <a:pt x="896" y="269"/>
                  </a:lnTo>
                  <a:close/>
                  <a:moveTo>
                    <a:pt x="922" y="287"/>
                  </a:moveTo>
                  <a:lnTo>
                    <a:pt x="858" y="377"/>
                  </a:lnTo>
                  <a:lnTo>
                    <a:pt x="865" y="382"/>
                  </a:lnTo>
                  <a:lnTo>
                    <a:pt x="927" y="292"/>
                  </a:lnTo>
                  <a:lnTo>
                    <a:pt x="922" y="287"/>
                  </a:lnTo>
                  <a:close/>
                  <a:moveTo>
                    <a:pt x="945" y="304"/>
                  </a:moveTo>
                  <a:lnTo>
                    <a:pt x="882" y="394"/>
                  </a:lnTo>
                  <a:lnTo>
                    <a:pt x="887" y="398"/>
                  </a:lnTo>
                  <a:lnTo>
                    <a:pt x="953" y="309"/>
                  </a:lnTo>
                  <a:lnTo>
                    <a:pt x="945" y="304"/>
                  </a:lnTo>
                  <a:close/>
                  <a:moveTo>
                    <a:pt x="971" y="323"/>
                  </a:moveTo>
                  <a:lnTo>
                    <a:pt x="905" y="410"/>
                  </a:lnTo>
                  <a:lnTo>
                    <a:pt x="910" y="415"/>
                  </a:lnTo>
                  <a:lnTo>
                    <a:pt x="976" y="328"/>
                  </a:lnTo>
                  <a:lnTo>
                    <a:pt x="971" y="323"/>
                  </a:lnTo>
                  <a:close/>
                  <a:moveTo>
                    <a:pt x="995" y="342"/>
                  </a:moveTo>
                  <a:lnTo>
                    <a:pt x="927" y="429"/>
                  </a:lnTo>
                  <a:lnTo>
                    <a:pt x="934" y="434"/>
                  </a:lnTo>
                  <a:lnTo>
                    <a:pt x="1002" y="346"/>
                  </a:lnTo>
                  <a:lnTo>
                    <a:pt x="995" y="342"/>
                  </a:lnTo>
                  <a:close/>
                  <a:moveTo>
                    <a:pt x="1019" y="361"/>
                  </a:moveTo>
                  <a:lnTo>
                    <a:pt x="950" y="445"/>
                  </a:lnTo>
                  <a:lnTo>
                    <a:pt x="955" y="450"/>
                  </a:lnTo>
                  <a:lnTo>
                    <a:pt x="1026" y="365"/>
                  </a:lnTo>
                  <a:lnTo>
                    <a:pt x="1019" y="361"/>
                  </a:lnTo>
                  <a:close/>
                  <a:moveTo>
                    <a:pt x="1042" y="379"/>
                  </a:moveTo>
                  <a:lnTo>
                    <a:pt x="971" y="464"/>
                  </a:lnTo>
                  <a:lnTo>
                    <a:pt x="976" y="469"/>
                  </a:lnTo>
                  <a:lnTo>
                    <a:pt x="1047" y="384"/>
                  </a:lnTo>
                  <a:lnTo>
                    <a:pt x="104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D7E3BEE-C752-4243-A23F-9E220D76CF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27" y="3328"/>
              <a:ext cx="1054" cy="448"/>
            </a:xfrm>
            <a:custGeom>
              <a:avLst/>
              <a:gdLst>
                <a:gd name="T0" fmla="*/ 1054 w 1054"/>
                <a:gd name="T1" fmla="*/ 85 h 448"/>
                <a:gd name="T2" fmla="*/ 1026 w 1054"/>
                <a:gd name="T3" fmla="*/ 108 h 448"/>
                <a:gd name="T4" fmla="*/ 934 w 1054"/>
                <a:gd name="T5" fmla="*/ 38 h 448"/>
                <a:gd name="T6" fmla="*/ 917 w 1054"/>
                <a:gd name="T7" fmla="*/ 52 h 448"/>
                <a:gd name="T8" fmla="*/ 917 w 1054"/>
                <a:gd name="T9" fmla="*/ 52 h 448"/>
                <a:gd name="T10" fmla="*/ 957 w 1054"/>
                <a:gd name="T11" fmla="*/ 158 h 448"/>
                <a:gd name="T12" fmla="*/ 927 w 1054"/>
                <a:gd name="T13" fmla="*/ 179 h 448"/>
                <a:gd name="T14" fmla="*/ 839 w 1054"/>
                <a:gd name="T15" fmla="*/ 104 h 448"/>
                <a:gd name="T16" fmla="*/ 823 w 1054"/>
                <a:gd name="T17" fmla="*/ 116 h 448"/>
                <a:gd name="T18" fmla="*/ 823 w 1054"/>
                <a:gd name="T19" fmla="*/ 116 h 448"/>
                <a:gd name="T20" fmla="*/ 853 w 1054"/>
                <a:gd name="T21" fmla="*/ 224 h 448"/>
                <a:gd name="T22" fmla="*/ 820 w 1054"/>
                <a:gd name="T23" fmla="*/ 243 h 448"/>
                <a:gd name="T24" fmla="*/ 743 w 1054"/>
                <a:gd name="T25" fmla="*/ 160 h 448"/>
                <a:gd name="T26" fmla="*/ 724 w 1054"/>
                <a:gd name="T27" fmla="*/ 172 h 448"/>
                <a:gd name="T28" fmla="*/ 724 w 1054"/>
                <a:gd name="T29" fmla="*/ 172 h 448"/>
                <a:gd name="T30" fmla="*/ 747 w 1054"/>
                <a:gd name="T31" fmla="*/ 283 h 448"/>
                <a:gd name="T32" fmla="*/ 712 w 1054"/>
                <a:gd name="T33" fmla="*/ 299 h 448"/>
                <a:gd name="T34" fmla="*/ 639 w 1054"/>
                <a:gd name="T35" fmla="*/ 212 h 448"/>
                <a:gd name="T36" fmla="*/ 620 w 1054"/>
                <a:gd name="T37" fmla="*/ 219 h 448"/>
                <a:gd name="T38" fmla="*/ 620 w 1054"/>
                <a:gd name="T39" fmla="*/ 219 h 448"/>
                <a:gd name="T40" fmla="*/ 634 w 1054"/>
                <a:gd name="T41" fmla="*/ 332 h 448"/>
                <a:gd name="T42" fmla="*/ 599 w 1054"/>
                <a:gd name="T43" fmla="*/ 347 h 448"/>
                <a:gd name="T44" fmla="*/ 533 w 1054"/>
                <a:gd name="T45" fmla="*/ 252 h 448"/>
                <a:gd name="T46" fmla="*/ 514 w 1054"/>
                <a:gd name="T47" fmla="*/ 259 h 448"/>
                <a:gd name="T48" fmla="*/ 514 w 1054"/>
                <a:gd name="T49" fmla="*/ 259 h 448"/>
                <a:gd name="T50" fmla="*/ 519 w 1054"/>
                <a:gd name="T51" fmla="*/ 375 h 448"/>
                <a:gd name="T52" fmla="*/ 483 w 1054"/>
                <a:gd name="T53" fmla="*/ 384 h 448"/>
                <a:gd name="T54" fmla="*/ 424 w 1054"/>
                <a:gd name="T55" fmla="*/ 285 h 448"/>
                <a:gd name="T56" fmla="*/ 403 w 1054"/>
                <a:gd name="T57" fmla="*/ 292 h 448"/>
                <a:gd name="T58" fmla="*/ 403 w 1054"/>
                <a:gd name="T59" fmla="*/ 292 h 448"/>
                <a:gd name="T60" fmla="*/ 401 w 1054"/>
                <a:gd name="T61" fmla="*/ 405 h 448"/>
                <a:gd name="T62" fmla="*/ 363 w 1054"/>
                <a:gd name="T63" fmla="*/ 415 h 448"/>
                <a:gd name="T64" fmla="*/ 314 w 1054"/>
                <a:gd name="T65" fmla="*/ 311 h 448"/>
                <a:gd name="T66" fmla="*/ 292 w 1054"/>
                <a:gd name="T67" fmla="*/ 316 h 448"/>
                <a:gd name="T68" fmla="*/ 292 w 1054"/>
                <a:gd name="T69" fmla="*/ 316 h 448"/>
                <a:gd name="T70" fmla="*/ 281 w 1054"/>
                <a:gd name="T71" fmla="*/ 429 h 448"/>
                <a:gd name="T72" fmla="*/ 243 w 1054"/>
                <a:gd name="T73" fmla="*/ 434 h 448"/>
                <a:gd name="T74" fmla="*/ 200 w 1054"/>
                <a:gd name="T75" fmla="*/ 328 h 448"/>
                <a:gd name="T76" fmla="*/ 179 w 1054"/>
                <a:gd name="T77" fmla="*/ 330 h 448"/>
                <a:gd name="T78" fmla="*/ 179 w 1054"/>
                <a:gd name="T79" fmla="*/ 330 h 448"/>
                <a:gd name="T80" fmla="*/ 160 w 1054"/>
                <a:gd name="T81" fmla="*/ 443 h 448"/>
                <a:gd name="T82" fmla="*/ 123 w 1054"/>
                <a:gd name="T83" fmla="*/ 446 h 448"/>
                <a:gd name="T84" fmla="*/ 87 w 1054"/>
                <a:gd name="T85" fmla="*/ 337 h 448"/>
                <a:gd name="T86" fmla="*/ 2 w 1054"/>
                <a:gd name="T87" fmla="*/ 337 h 448"/>
                <a:gd name="T88" fmla="*/ 2 w 1054"/>
                <a:gd name="T89" fmla="*/ 337 h 448"/>
                <a:gd name="T90" fmla="*/ 68 w 1054"/>
                <a:gd name="T91" fmla="*/ 448 h 448"/>
                <a:gd name="T92" fmla="*/ 31 w 1054"/>
                <a:gd name="T93" fmla="*/ 337 h 448"/>
                <a:gd name="T94" fmla="*/ 38 w 1054"/>
                <a:gd name="T95" fmla="*/ 337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4" h="448">
                  <a:moveTo>
                    <a:pt x="986" y="0"/>
                  </a:moveTo>
                  <a:lnTo>
                    <a:pt x="978" y="5"/>
                  </a:lnTo>
                  <a:lnTo>
                    <a:pt x="1049" y="90"/>
                  </a:lnTo>
                  <a:lnTo>
                    <a:pt x="1054" y="85"/>
                  </a:lnTo>
                  <a:lnTo>
                    <a:pt x="986" y="0"/>
                  </a:lnTo>
                  <a:close/>
                  <a:moveTo>
                    <a:pt x="962" y="17"/>
                  </a:moveTo>
                  <a:lnTo>
                    <a:pt x="957" y="21"/>
                  </a:lnTo>
                  <a:lnTo>
                    <a:pt x="1026" y="108"/>
                  </a:lnTo>
                  <a:lnTo>
                    <a:pt x="1030" y="104"/>
                  </a:lnTo>
                  <a:lnTo>
                    <a:pt x="962" y="17"/>
                  </a:lnTo>
                  <a:close/>
                  <a:moveTo>
                    <a:pt x="941" y="35"/>
                  </a:moveTo>
                  <a:lnTo>
                    <a:pt x="934" y="38"/>
                  </a:lnTo>
                  <a:lnTo>
                    <a:pt x="1000" y="127"/>
                  </a:lnTo>
                  <a:lnTo>
                    <a:pt x="1007" y="123"/>
                  </a:lnTo>
                  <a:lnTo>
                    <a:pt x="941" y="35"/>
                  </a:lnTo>
                  <a:close/>
                  <a:moveTo>
                    <a:pt x="917" y="52"/>
                  </a:moveTo>
                  <a:lnTo>
                    <a:pt x="912" y="57"/>
                  </a:lnTo>
                  <a:lnTo>
                    <a:pt x="976" y="146"/>
                  </a:lnTo>
                  <a:lnTo>
                    <a:pt x="983" y="141"/>
                  </a:lnTo>
                  <a:lnTo>
                    <a:pt x="917" y="52"/>
                  </a:lnTo>
                  <a:close/>
                  <a:moveTo>
                    <a:pt x="894" y="68"/>
                  </a:moveTo>
                  <a:lnTo>
                    <a:pt x="889" y="73"/>
                  </a:lnTo>
                  <a:lnTo>
                    <a:pt x="950" y="163"/>
                  </a:lnTo>
                  <a:lnTo>
                    <a:pt x="957" y="158"/>
                  </a:lnTo>
                  <a:lnTo>
                    <a:pt x="894" y="68"/>
                  </a:lnTo>
                  <a:close/>
                  <a:moveTo>
                    <a:pt x="870" y="85"/>
                  </a:moveTo>
                  <a:lnTo>
                    <a:pt x="865" y="87"/>
                  </a:lnTo>
                  <a:lnTo>
                    <a:pt x="927" y="179"/>
                  </a:lnTo>
                  <a:lnTo>
                    <a:pt x="931" y="177"/>
                  </a:lnTo>
                  <a:lnTo>
                    <a:pt x="870" y="85"/>
                  </a:lnTo>
                  <a:close/>
                  <a:moveTo>
                    <a:pt x="846" y="99"/>
                  </a:moveTo>
                  <a:lnTo>
                    <a:pt x="839" y="104"/>
                  </a:lnTo>
                  <a:lnTo>
                    <a:pt x="901" y="196"/>
                  </a:lnTo>
                  <a:lnTo>
                    <a:pt x="905" y="193"/>
                  </a:lnTo>
                  <a:lnTo>
                    <a:pt x="846" y="99"/>
                  </a:lnTo>
                  <a:close/>
                  <a:moveTo>
                    <a:pt x="823" y="116"/>
                  </a:moveTo>
                  <a:lnTo>
                    <a:pt x="816" y="118"/>
                  </a:lnTo>
                  <a:lnTo>
                    <a:pt x="875" y="212"/>
                  </a:lnTo>
                  <a:lnTo>
                    <a:pt x="879" y="210"/>
                  </a:lnTo>
                  <a:lnTo>
                    <a:pt x="823" y="116"/>
                  </a:lnTo>
                  <a:close/>
                  <a:moveTo>
                    <a:pt x="797" y="130"/>
                  </a:moveTo>
                  <a:lnTo>
                    <a:pt x="792" y="134"/>
                  </a:lnTo>
                  <a:lnTo>
                    <a:pt x="849" y="229"/>
                  </a:lnTo>
                  <a:lnTo>
                    <a:pt x="853" y="224"/>
                  </a:lnTo>
                  <a:lnTo>
                    <a:pt x="797" y="130"/>
                  </a:lnTo>
                  <a:close/>
                  <a:moveTo>
                    <a:pt x="773" y="144"/>
                  </a:moveTo>
                  <a:lnTo>
                    <a:pt x="766" y="149"/>
                  </a:lnTo>
                  <a:lnTo>
                    <a:pt x="820" y="243"/>
                  </a:lnTo>
                  <a:lnTo>
                    <a:pt x="828" y="240"/>
                  </a:lnTo>
                  <a:lnTo>
                    <a:pt x="773" y="144"/>
                  </a:lnTo>
                  <a:close/>
                  <a:moveTo>
                    <a:pt x="747" y="158"/>
                  </a:moveTo>
                  <a:lnTo>
                    <a:pt x="743" y="160"/>
                  </a:lnTo>
                  <a:lnTo>
                    <a:pt x="795" y="259"/>
                  </a:lnTo>
                  <a:lnTo>
                    <a:pt x="802" y="255"/>
                  </a:lnTo>
                  <a:lnTo>
                    <a:pt x="747" y="158"/>
                  </a:lnTo>
                  <a:close/>
                  <a:moveTo>
                    <a:pt x="724" y="172"/>
                  </a:moveTo>
                  <a:lnTo>
                    <a:pt x="717" y="174"/>
                  </a:lnTo>
                  <a:lnTo>
                    <a:pt x="766" y="273"/>
                  </a:lnTo>
                  <a:lnTo>
                    <a:pt x="773" y="269"/>
                  </a:lnTo>
                  <a:lnTo>
                    <a:pt x="724" y="172"/>
                  </a:lnTo>
                  <a:close/>
                  <a:moveTo>
                    <a:pt x="698" y="184"/>
                  </a:moveTo>
                  <a:lnTo>
                    <a:pt x="691" y="186"/>
                  </a:lnTo>
                  <a:lnTo>
                    <a:pt x="740" y="288"/>
                  </a:lnTo>
                  <a:lnTo>
                    <a:pt x="747" y="283"/>
                  </a:lnTo>
                  <a:lnTo>
                    <a:pt x="698" y="184"/>
                  </a:lnTo>
                  <a:close/>
                  <a:moveTo>
                    <a:pt x="672" y="196"/>
                  </a:moveTo>
                  <a:lnTo>
                    <a:pt x="665" y="200"/>
                  </a:lnTo>
                  <a:lnTo>
                    <a:pt x="712" y="299"/>
                  </a:lnTo>
                  <a:lnTo>
                    <a:pt x="719" y="297"/>
                  </a:lnTo>
                  <a:lnTo>
                    <a:pt x="672" y="196"/>
                  </a:lnTo>
                  <a:close/>
                  <a:moveTo>
                    <a:pt x="646" y="207"/>
                  </a:moveTo>
                  <a:lnTo>
                    <a:pt x="639" y="212"/>
                  </a:lnTo>
                  <a:lnTo>
                    <a:pt x="684" y="311"/>
                  </a:lnTo>
                  <a:lnTo>
                    <a:pt x="691" y="309"/>
                  </a:lnTo>
                  <a:lnTo>
                    <a:pt x="646" y="207"/>
                  </a:lnTo>
                  <a:close/>
                  <a:moveTo>
                    <a:pt x="620" y="219"/>
                  </a:moveTo>
                  <a:lnTo>
                    <a:pt x="613" y="222"/>
                  </a:lnTo>
                  <a:lnTo>
                    <a:pt x="655" y="323"/>
                  </a:lnTo>
                  <a:lnTo>
                    <a:pt x="663" y="321"/>
                  </a:lnTo>
                  <a:lnTo>
                    <a:pt x="620" y="219"/>
                  </a:lnTo>
                  <a:close/>
                  <a:moveTo>
                    <a:pt x="594" y="231"/>
                  </a:moveTo>
                  <a:lnTo>
                    <a:pt x="587" y="233"/>
                  </a:lnTo>
                  <a:lnTo>
                    <a:pt x="627" y="335"/>
                  </a:lnTo>
                  <a:lnTo>
                    <a:pt x="634" y="332"/>
                  </a:lnTo>
                  <a:lnTo>
                    <a:pt x="594" y="231"/>
                  </a:lnTo>
                  <a:close/>
                  <a:moveTo>
                    <a:pt x="566" y="240"/>
                  </a:moveTo>
                  <a:lnTo>
                    <a:pt x="561" y="243"/>
                  </a:lnTo>
                  <a:lnTo>
                    <a:pt x="599" y="347"/>
                  </a:lnTo>
                  <a:lnTo>
                    <a:pt x="606" y="344"/>
                  </a:lnTo>
                  <a:lnTo>
                    <a:pt x="566" y="240"/>
                  </a:lnTo>
                  <a:close/>
                  <a:moveTo>
                    <a:pt x="540" y="250"/>
                  </a:moveTo>
                  <a:lnTo>
                    <a:pt x="533" y="252"/>
                  </a:lnTo>
                  <a:lnTo>
                    <a:pt x="571" y="356"/>
                  </a:lnTo>
                  <a:lnTo>
                    <a:pt x="578" y="354"/>
                  </a:lnTo>
                  <a:lnTo>
                    <a:pt x="540" y="250"/>
                  </a:lnTo>
                  <a:close/>
                  <a:moveTo>
                    <a:pt x="514" y="259"/>
                  </a:moveTo>
                  <a:lnTo>
                    <a:pt x="507" y="262"/>
                  </a:lnTo>
                  <a:lnTo>
                    <a:pt x="542" y="368"/>
                  </a:lnTo>
                  <a:lnTo>
                    <a:pt x="549" y="365"/>
                  </a:lnTo>
                  <a:lnTo>
                    <a:pt x="514" y="259"/>
                  </a:lnTo>
                  <a:close/>
                  <a:moveTo>
                    <a:pt x="486" y="269"/>
                  </a:moveTo>
                  <a:lnTo>
                    <a:pt x="479" y="271"/>
                  </a:lnTo>
                  <a:lnTo>
                    <a:pt x="512" y="377"/>
                  </a:lnTo>
                  <a:lnTo>
                    <a:pt x="519" y="375"/>
                  </a:lnTo>
                  <a:lnTo>
                    <a:pt x="486" y="269"/>
                  </a:lnTo>
                  <a:close/>
                  <a:moveTo>
                    <a:pt x="460" y="276"/>
                  </a:moveTo>
                  <a:lnTo>
                    <a:pt x="453" y="278"/>
                  </a:lnTo>
                  <a:lnTo>
                    <a:pt x="483" y="384"/>
                  </a:lnTo>
                  <a:lnTo>
                    <a:pt x="490" y="382"/>
                  </a:lnTo>
                  <a:lnTo>
                    <a:pt x="460" y="276"/>
                  </a:lnTo>
                  <a:close/>
                  <a:moveTo>
                    <a:pt x="431" y="285"/>
                  </a:moveTo>
                  <a:lnTo>
                    <a:pt x="424" y="285"/>
                  </a:lnTo>
                  <a:lnTo>
                    <a:pt x="453" y="394"/>
                  </a:lnTo>
                  <a:lnTo>
                    <a:pt x="460" y="391"/>
                  </a:lnTo>
                  <a:lnTo>
                    <a:pt x="431" y="285"/>
                  </a:lnTo>
                  <a:close/>
                  <a:moveTo>
                    <a:pt x="403" y="292"/>
                  </a:moveTo>
                  <a:lnTo>
                    <a:pt x="396" y="292"/>
                  </a:lnTo>
                  <a:lnTo>
                    <a:pt x="424" y="401"/>
                  </a:lnTo>
                  <a:lnTo>
                    <a:pt x="431" y="398"/>
                  </a:lnTo>
                  <a:lnTo>
                    <a:pt x="403" y="292"/>
                  </a:lnTo>
                  <a:close/>
                  <a:moveTo>
                    <a:pt x="377" y="299"/>
                  </a:moveTo>
                  <a:lnTo>
                    <a:pt x="370" y="299"/>
                  </a:lnTo>
                  <a:lnTo>
                    <a:pt x="394" y="408"/>
                  </a:lnTo>
                  <a:lnTo>
                    <a:pt x="401" y="405"/>
                  </a:lnTo>
                  <a:lnTo>
                    <a:pt x="377" y="299"/>
                  </a:lnTo>
                  <a:close/>
                  <a:moveTo>
                    <a:pt x="349" y="304"/>
                  </a:moveTo>
                  <a:lnTo>
                    <a:pt x="342" y="306"/>
                  </a:lnTo>
                  <a:lnTo>
                    <a:pt x="363" y="415"/>
                  </a:lnTo>
                  <a:lnTo>
                    <a:pt x="373" y="413"/>
                  </a:lnTo>
                  <a:lnTo>
                    <a:pt x="349" y="304"/>
                  </a:lnTo>
                  <a:close/>
                  <a:moveTo>
                    <a:pt x="321" y="311"/>
                  </a:moveTo>
                  <a:lnTo>
                    <a:pt x="314" y="311"/>
                  </a:lnTo>
                  <a:lnTo>
                    <a:pt x="335" y="420"/>
                  </a:lnTo>
                  <a:lnTo>
                    <a:pt x="342" y="420"/>
                  </a:lnTo>
                  <a:lnTo>
                    <a:pt x="321" y="311"/>
                  </a:lnTo>
                  <a:close/>
                  <a:moveTo>
                    <a:pt x="292" y="316"/>
                  </a:moveTo>
                  <a:lnTo>
                    <a:pt x="285" y="316"/>
                  </a:lnTo>
                  <a:lnTo>
                    <a:pt x="304" y="427"/>
                  </a:lnTo>
                  <a:lnTo>
                    <a:pt x="311" y="424"/>
                  </a:lnTo>
                  <a:lnTo>
                    <a:pt x="292" y="316"/>
                  </a:lnTo>
                  <a:close/>
                  <a:moveTo>
                    <a:pt x="264" y="321"/>
                  </a:moveTo>
                  <a:lnTo>
                    <a:pt x="257" y="321"/>
                  </a:lnTo>
                  <a:lnTo>
                    <a:pt x="273" y="431"/>
                  </a:lnTo>
                  <a:lnTo>
                    <a:pt x="281" y="429"/>
                  </a:lnTo>
                  <a:lnTo>
                    <a:pt x="264" y="321"/>
                  </a:lnTo>
                  <a:close/>
                  <a:moveTo>
                    <a:pt x="236" y="323"/>
                  </a:moveTo>
                  <a:lnTo>
                    <a:pt x="229" y="325"/>
                  </a:lnTo>
                  <a:lnTo>
                    <a:pt x="243" y="434"/>
                  </a:lnTo>
                  <a:lnTo>
                    <a:pt x="252" y="434"/>
                  </a:lnTo>
                  <a:lnTo>
                    <a:pt x="236" y="323"/>
                  </a:lnTo>
                  <a:close/>
                  <a:moveTo>
                    <a:pt x="207" y="328"/>
                  </a:moveTo>
                  <a:lnTo>
                    <a:pt x="200" y="328"/>
                  </a:lnTo>
                  <a:lnTo>
                    <a:pt x="215" y="439"/>
                  </a:lnTo>
                  <a:lnTo>
                    <a:pt x="222" y="439"/>
                  </a:lnTo>
                  <a:lnTo>
                    <a:pt x="207" y="328"/>
                  </a:lnTo>
                  <a:close/>
                  <a:moveTo>
                    <a:pt x="179" y="330"/>
                  </a:moveTo>
                  <a:lnTo>
                    <a:pt x="172" y="332"/>
                  </a:lnTo>
                  <a:lnTo>
                    <a:pt x="184" y="441"/>
                  </a:lnTo>
                  <a:lnTo>
                    <a:pt x="191" y="441"/>
                  </a:lnTo>
                  <a:lnTo>
                    <a:pt x="179" y="330"/>
                  </a:lnTo>
                  <a:close/>
                  <a:moveTo>
                    <a:pt x="151" y="332"/>
                  </a:moveTo>
                  <a:lnTo>
                    <a:pt x="144" y="335"/>
                  </a:lnTo>
                  <a:lnTo>
                    <a:pt x="153" y="443"/>
                  </a:lnTo>
                  <a:lnTo>
                    <a:pt x="160" y="443"/>
                  </a:lnTo>
                  <a:lnTo>
                    <a:pt x="151" y="332"/>
                  </a:lnTo>
                  <a:close/>
                  <a:moveTo>
                    <a:pt x="123" y="335"/>
                  </a:moveTo>
                  <a:lnTo>
                    <a:pt x="116" y="335"/>
                  </a:lnTo>
                  <a:lnTo>
                    <a:pt x="123" y="446"/>
                  </a:lnTo>
                  <a:lnTo>
                    <a:pt x="130" y="446"/>
                  </a:lnTo>
                  <a:lnTo>
                    <a:pt x="123" y="335"/>
                  </a:lnTo>
                  <a:close/>
                  <a:moveTo>
                    <a:pt x="94" y="337"/>
                  </a:moveTo>
                  <a:lnTo>
                    <a:pt x="87" y="337"/>
                  </a:lnTo>
                  <a:lnTo>
                    <a:pt x="92" y="448"/>
                  </a:lnTo>
                  <a:lnTo>
                    <a:pt x="99" y="448"/>
                  </a:lnTo>
                  <a:lnTo>
                    <a:pt x="94" y="337"/>
                  </a:lnTo>
                  <a:close/>
                  <a:moveTo>
                    <a:pt x="2" y="337"/>
                  </a:moveTo>
                  <a:lnTo>
                    <a:pt x="0" y="448"/>
                  </a:lnTo>
                  <a:lnTo>
                    <a:pt x="7" y="448"/>
                  </a:lnTo>
                  <a:lnTo>
                    <a:pt x="9" y="337"/>
                  </a:lnTo>
                  <a:lnTo>
                    <a:pt x="2" y="337"/>
                  </a:lnTo>
                  <a:close/>
                  <a:moveTo>
                    <a:pt x="66" y="337"/>
                  </a:moveTo>
                  <a:lnTo>
                    <a:pt x="59" y="337"/>
                  </a:lnTo>
                  <a:lnTo>
                    <a:pt x="61" y="448"/>
                  </a:lnTo>
                  <a:lnTo>
                    <a:pt x="68" y="448"/>
                  </a:lnTo>
                  <a:lnTo>
                    <a:pt x="66" y="337"/>
                  </a:lnTo>
                  <a:close/>
                  <a:moveTo>
                    <a:pt x="38" y="337"/>
                  </a:moveTo>
                  <a:lnTo>
                    <a:pt x="35" y="337"/>
                  </a:lnTo>
                  <a:lnTo>
                    <a:pt x="31" y="337"/>
                  </a:lnTo>
                  <a:lnTo>
                    <a:pt x="31" y="448"/>
                  </a:lnTo>
                  <a:lnTo>
                    <a:pt x="35" y="448"/>
                  </a:lnTo>
                  <a:lnTo>
                    <a:pt x="38" y="448"/>
                  </a:lnTo>
                  <a:lnTo>
                    <a:pt x="38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0F29B635-EA26-422E-B84A-47E18F8543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1635"/>
              <a:ext cx="1049" cy="1049"/>
            </a:xfrm>
            <a:custGeom>
              <a:avLst/>
              <a:gdLst>
                <a:gd name="T0" fmla="*/ 222 w 445"/>
                <a:gd name="T1" fmla="*/ 0 h 445"/>
                <a:gd name="T2" fmla="*/ 0 w 445"/>
                <a:gd name="T3" fmla="*/ 220 h 445"/>
                <a:gd name="T4" fmla="*/ 3 w 445"/>
                <a:gd name="T5" fmla="*/ 220 h 445"/>
                <a:gd name="T6" fmla="*/ 222 w 445"/>
                <a:gd name="T7" fmla="*/ 3 h 445"/>
                <a:gd name="T8" fmla="*/ 442 w 445"/>
                <a:gd name="T9" fmla="*/ 222 h 445"/>
                <a:gd name="T10" fmla="*/ 229 w 445"/>
                <a:gd name="T11" fmla="*/ 442 h 445"/>
                <a:gd name="T12" fmla="*/ 229 w 445"/>
                <a:gd name="T13" fmla="*/ 445 h 445"/>
                <a:gd name="T14" fmla="*/ 381 w 445"/>
                <a:gd name="T15" fmla="*/ 379 h 445"/>
                <a:gd name="T16" fmla="*/ 445 w 445"/>
                <a:gd name="T17" fmla="*/ 222 h 445"/>
                <a:gd name="T18" fmla="*/ 222 w 445"/>
                <a:gd name="T1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445">
                  <a:moveTo>
                    <a:pt x="222" y="0"/>
                  </a:moveTo>
                  <a:cubicBezTo>
                    <a:pt x="100" y="0"/>
                    <a:pt x="1" y="98"/>
                    <a:pt x="0" y="220"/>
                  </a:cubicBezTo>
                  <a:cubicBezTo>
                    <a:pt x="3" y="220"/>
                    <a:pt x="3" y="220"/>
                    <a:pt x="3" y="220"/>
                  </a:cubicBezTo>
                  <a:cubicBezTo>
                    <a:pt x="5" y="100"/>
                    <a:pt x="102" y="3"/>
                    <a:pt x="222" y="3"/>
                  </a:cubicBezTo>
                  <a:cubicBezTo>
                    <a:pt x="343" y="3"/>
                    <a:pt x="442" y="102"/>
                    <a:pt x="442" y="222"/>
                  </a:cubicBezTo>
                  <a:cubicBezTo>
                    <a:pt x="442" y="340"/>
                    <a:pt x="347" y="438"/>
                    <a:pt x="229" y="442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87" y="444"/>
                    <a:pt x="341" y="420"/>
                    <a:pt x="381" y="379"/>
                  </a:cubicBezTo>
                  <a:cubicBezTo>
                    <a:pt x="423" y="337"/>
                    <a:pt x="445" y="281"/>
                    <a:pt x="445" y="222"/>
                  </a:cubicBezTo>
                  <a:cubicBezTo>
                    <a:pt x="445" y="100"/>
                    <a:pt x="345" y="0"/>
                    <a:pt x="2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D0A418D4-0A28-492B-AB97-0B494FAB3B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00" y="1699"/>
              <a:ext cx="922" cy="922"/>
            </a:xfrm>
            <a:custGeom>
              <a:avLst/>
              <a:gdLst>
                <a:gd name="T0" fmla="*/ 195 w 391"/>
                <a:gd name="T1" fmla="*/ 0 h 391"/>
                <a:gd name="T2" fmla="*/ 0 w 391"/>
                <a:gd name="T3" fmla="*/ 195 h 391"/>
                <a:gd name="T4" fmla="*/ 195 w 391"/>
                <a:gd name="T5" fmla="*/ 391 h 391"/>
                <a:gd name="T6" fmla="*/ 391 w 391"/>
                <a:gd name="T7" fmla="*/ 195 h 391"/>
                <a:gd name="T8" fmla="*/ 195 w 391"/>
                <a:gd name="T9" fmla="*/ 0 h 391"/>
                <a:gd name="T10" fmla="*/ 195 w 391"/>
                <a:gd name="T11" fmla="*/ 388 h 391"/>
                <a:gd name="T12" fmla="*/ 3 w 391"/>
                <a:gd name="T13" fmla="*/ 195 h 391"/>
                <a:gd name="T14" fmla="*/ 195 w 391"/>
                <a:gd name="T15" fmla="*/ 3 h 391"/>
                <a:gd name="T16" fmla="*/ 388 w 391"/>
                <a:gd name="T17" fmla="*/ 195 h 391"/>
                <a:gd name="T18" fmla="*/ 195 w 391"/>
                <a:gd name="T19" fmla="*/ 388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1" h="391">
                  <a:moveTo>
                    <a:pt x="195" y="0"/>
                  </a:moveTo>
                  <a:cubicBezTo>
                    <a:pt x="88" y="0"/>
                    <a:pt x="0" y="88"/>
                    <a:pt x="0" y="195"/>
                  </a:cubicBezTo>
                  <a:cubicBezTo>
                    <a:pt x="0" y="303"/>
                    <a:pt x="88" y="391"/>
                    <a:pt x="195" y="391"/>
                  </a:cubicBezTo>
                  <a:cubicBezTo>
                    <a:pt x="303" y="391"/>
                    <a:pt x="391" y="303"/>
                    <a:pt x="391" y="195"/>
                  </a:cubicBezTo>
                  <a:cubicBezTo>
                    <a:pt x="391" y="88"/>
                    <a:pt x="303" y="0"/>
                    <a:pt x="195" y="0"/>
                  </a:cubicBezTo>
                  <a:moveTo>
                    <a:pt x="195" y="388"/>
                  </a:moveTo>
                  <a:cubicBezTo>
                    <a:pt x="89" y="388"/>
                    <a:pt x="3" y="302"/>
                    <a:pt x="3" y="195"/>
                  </a:cubicBezTo>
                  <a:cubicBezTo>
                    <a:pt x="3" y="89"/>
                    <a:pt x="89" y="3"/>
                    <a:pt x="195" y="3"/>
                  </a:cubicBezTo>
                  <a:cubicBezTo>
                    <a:pt x="301" y="3"/>
                    <a:pt x="388" y="89"/>
                    <a:pt x="388" y="195"/>
                  </a:cubicBezTo>
                  <a:cubicBezTo>
                    <a:pt x="388" y="302"/>
                    <a:pt x="301" y="388"/>
                    <a:pt x="195" y="3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A9DCCF7-794F-46A1-9DBD-76B44056F5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31" y="2166"/>
              <a:ext cx="731" cy="790"/>
            </a:xfrm>
            <a:custGeom>
              <a:avLst/>
              <a:gdLst>
                <a:gd name="T0" fmla="*/ 294 w 310"/>
                <a:gd name="T1" fmla="*/ 0 h 335"/>
                <a:gd name="T2" fmla="*/ 310 w 310"/>
                <a:gd name="T3" fmla="*/ 0 h 335"/>
                <a:gd name="T4" fmla="*/ 291 w 310"/>
                <a:gd name="T5" fmla="*/ 40 h 335"/>
                <a:gd name="T6" fmla="*/ 299 w 310"/>
                <a:gd name="T7" fmla="*/ 49 h 335"/>
                <a:gd name="T8" fmla="*/ 300 w 310"/>
                <a:gd name="T9" fmla="*/ 33 h 335"/>
                <a:gd name="T10" fmla="*/ 291 w 310"/>
                <a:gd name="T11" fmla="*/ 76 h 335"/>
                <a:gd name="T12" fmla="*/ 288 w 310"/>
                <a:gd name="T13" fmla="*/ 92 h 335"/>
                <a:gd name="T14" fmla="*/ 298 w 310"/>
                <a:gd name="T15" fmla="*/ 86 h 335"/>
                <a:gd name="T16" fmla="*/ 291 w 310"/>
                <a:gd name="T17" fmla="*/ 76 h 335"/>
                <a:gd name="T18" fmla="*/ 269 w 310"/>
                <a:gd name="T19" fmla="*/ 123 h 335"/>
                <a:gd name="T20" fmla="*/ 276 w 310"/>
                <a:gd name="T21" fmla="*/ 134 h 335"/>
                <a:gd name="T22" fmla="*/ 279 w 310"/>
                <a:gd name="T23" fmla="*/ 118 h 335"/>
                <a:gd name="T24" fmla="*/ 257 w 310"/>
                <a:gd name="T25" fmla="*/ 157 h 335"/>
                <a:gd name="T26" fmla="*/ 252 w 310"/>
                <a:gd name="T27" fmla="*/ 172 h 335"/>
                <a:gd name="T28" fmla="*/ 264 w 310"/>
                <a:gd name="T29" fmla="*/ 169 h 335"/>
                <a:gd name="T30" fmla="*/ 257 w 310"/>
                <a:gd name="T31" fmla="*/ 157 h 335"/>
                <a:gd name="T32" fmla="*/ 225 w 310"/>
                <a:gd name="T33" fmla="*/ 196 h 335"/>
                <a:gd name="T34" fmla="*/ 227 w 310"/>
                <a:gd name="T35" fmla="*/ 208 h 335"/>
                <a:gd name="T36" fmla="*/ 238 w 310"/>
                <a:gd name="T37" fmla="*/ 206 h 335"/>
                <a:gd name="T38" fmla="*/ 232 w 310"/>
                <a:gd name="T39" fmla="*/ 193 h 335"/>
                <a:gd name="T40" fmla="*/ 197 w 310"/>
                <a:gd name="T41" fmla="*/ 228 h 335"/>
                <a:gd name="T42" fmla="*/ 203 w 310"/>
                <a:gd name="T43" fmla="*/ 242 h 335"/>
                <a:gd name="T44" fmla="*/ 209 w 310"/>
                <a:gd name="T45" fmla="*/ 228 h 335"/>
                <a:gd name="T46" fmla="*/ 169 w 310"/>
                <a:gd name="T47" fmla="*/ 254 h 335"/>
                <a:gd name="T48" fmla="*/ 163 w 310"/>
                <a:gd name="T49" fmla="*/ 268 h 335"/>
                <a:gd name="T50" fmla="*/ 174 w 310"/>
                <a:gd name="T51" fmla="*/ 269 h 335"/>
                <a:gd name="T52" fmla="*/ 169 w 310"/>
                <a:gd name="T53" fmla="*/ 254 h 335"/>
                <a:gd name="T54" fmla="*/ 129 w 310"/>
                <a:gd name="T55" fmla="*/ 279 h 335"/>
                <a:gd name="T56" fmla="*/ 133 w 310"/>
                <a:gd name="T57" fmla="*/ 295 h 335"/>
                <a:gd name="T58" fmla="*/ 140 w 310"/>
                <a:gd name="T59" fmla="*/ 283 h 335"/>
                <a:gd name="T60" fmla="*/ 93 w 310"/>
                <a:gd name="T61" fmla="*/ 297 h 335"/>
                <a:gd name="T62" fmla="*/ 86 w 310"/>
                <a:gd name="T63" fmla="*/ 309 h 335"/>
                <a:gd name="T64" fmla="*/ 96 w 310"/>
                <a:gd name="T65" fmla="*/ 313 h 335"/>
                <a:gd name="T66" fmla="*/ 93 w 310"/>
                <a:gd name="T67" fmla="*/ 297 h 335"/>
                <a:gd name="T68" fmla="*/ 49 w 310"/>
                <a:gd name="T69" fmla="*/ 311 h 335"/>
                <a:gd name="T70" fmla="*/ 51 w 310"/>
                <a:gd name="T71" fmla="*/ 327 h 335"/>
                <a:gd name="T72" fmla="*/ 59 w 310"/>
                <a:gd name="T73" fmla="*/ 317 h 335"/>
                <a:gd name="T74" fmla="*/ 8 w 310"/>
                <a:gd name="T75" fmla="*/ 319 h 335"/>
                <a:gd name="T76" fmla="*/ 0 w 310"/>
                <a:gd name="T77" fmla="*/ 328 h 335"/>
                <a:gd name="T78" fmla="*/ 9 w 310"/>
                <a:gd name="T79" fmla="*/ 335 h 335"/>
                <a:gd name="T80" fmla="*/ 8 w 310"/>
                <a:gd name="T81" fmla="*/ 31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0" h="335">
                  <a:moveTo>
                    <a:pt x="310" y="0"/>
                  </a:moveTo>
                  <a:cubicBezTo>
                    <a:pt x="294" y="0"/>
                    <a:pt x="294" y="0"/>
                    <a:pt x="294" y="0"/>
                  </a:cubicBezTo>
                  <a:cubicBezTo>
                    <a:pt x="295" y="3"/>
                    <a:pt x="298" y="6"/>
                    <a:pt x="302" y="6"/>
                  </a:cubicBezTo>
                  <a:cubicBezTo>
                    <a:pt x="306" y="6"/>
                    <a:pt x="309" y="3"/>
                    <a:pt x="310" y="0"/>
                  </a:cubicBezTo>
                  <a:moveTo>
                    <a:pt x="299" y="33"/>
                  </a:moveTo>
                  <a:cubicBezTo>
                    <a:pt x="295" y="33"/>
                    <a:pt x="291" y="36"/>
                    <a:pt x="291" y="40"/>
                  </a:cubicBezTo>
                  <a:cubicBezTo>
                    <a:pt x="290" y="45"/>
                    <a:pt x="294" y="49"/>
                    <a:pt x="298" y="49"/>
                  </a:cubicBezTo>
                  <a:cubicBezTo>
                    <a:pt x="298" y="49"/>
                    <a:pt x="299" y="49"/>
                    <a:pt x="299" y="49"/>
                  </a:cubicBezTo>
                  <a:cubicBezTo>
                    <a:pt x="303" y="49"/>
                    <a:pt x="307" y="46"/>
                    <a:pt x="307" y="42"/>
                  </a:cubicBezTo>
                  <a:cubicBezTo>
                    <a:pt x="308" y="38"/>
                    <a:pt x="305" y="34"/>
                    <a:pt x="300" y="33"/>
                  </a:cubicBezTo>
                  <a:cubicBezTo>
                    <a:pt x="300" y="33"/>
                    <a:pt x="299" y="33"/>
                    <a:pt x="299" y="33"/>
                  </a:cubicBezTo>
                  <a:moveTo>
                    <a:pt x="291" y="76"/>
                  </a:moveTo>
                  <a:cubicBezTo>
                    <a:pt x="287" y="76"/>
                    <a:pt x="284" y="78"/>
                    <a:pt x="283" y="82"/>
                  </a:cubicBezTo>
                  <a:cubicBezTo>
                    <a:pt x="281" y="87"/>
                    <a:pt x="284" y="91"/>
                    <a:pt x="288" y="92"/>
                  </a:cubicBezTo>
                  <a:cubicBezTo>
                    <a:pt x="289" y="92"/>
                    <a:pt x="290" y="93"/>
                    <a:pt x="291" y="93"/>
                  </a:cubicBezTo>
                  <a:cubicBezTo>
                    <a:pt x="294" y="93"/>
                    <a:pt x="297" y="90"/>
                    <a:pt x="298" y="86"/>
                  </a:cubicBezTo>
                  <a:cubicBezTo>
                    <a:pt x="300" y="82"/>
                    <a:pt x="297" y="77"/>
                    <a:pt x="293" y="76"/>
                  </a:cubicBezTo>
                  <a:cubicBezTo>
                    <a:pt x="292" y="76"/>
                    <a:pt x="291" y="76"/>
                    <a:pt x="291" y="76"/>
                  </a:cubicBezTo>
                  <a:moveTo>
                    <a:pt x="276" y="118"/>
                  </a:moveTo>
                  <a:cubicBezTo>
                    <a:pt x="273" y="118"/>
                    <a:pt x="270" y="119"/>
                    <a:pt x="269" y="123"/>
                  </a:cubicBezTo>
                  <a:cubicBezTo>
                    <a:pt x="267" y="127"/>
                    <a:pt x="269" y="132"/>
                    <a:pt x="273" y="133"/>
                  </a:cubicBezTo>
                  <a:cubicBezTo>
                    <a:pt x="274" y="134"/>
                    <a:pt x="275" y="134"/>
                    <a:pt x="276" y="134"/>
                  </a:cubicBezTo>
                  <a:cubicBezTo>
                    <a:pt x="279" y="134"/>
                    <a:pt x="283" y="132"/>
                    <a:pt x="284" y="129"/>
                  </a:cubicBezTo>
                  <a:cubicBezTo>
                    <a:pt x="286" y="125"/>
                    <a:pt x="284" y="120"/>
                    <a:pt x="279" y="118"/>
                  </a:cubicBezTo>
                  <a:cubicBezTo>
                    <a:pt x="278" y="118"/>
                    <a:pt x="277" y="118"/>
                    <a:pt x="276" y="118"/>
                  </a:cubicBezTo>
                  <a:moveTo>
                    <a:pt x="257" y="157"/>
                  </a:moveTo>
                  <a:cubicBezTo>
                    <a:pt x="254" y="157"/>
                    <a:pt x="251" y="158"/>
                    <a:pt x="250" y="161"/>
                  </a:cubicBezTo>
                  <a:cubicBezTo>
                    <a:pt x="247" y="165"/>
                    <a:pt x="249" y="170"/>
                    <a:pt x="252" y="172"/>
                  </a:cubicBezTo>
                  <a:cubicBezTo>
                    <a:pt x="254" y="173"/>
                    <a:pt x="255" y="173"/>
                    <a:pt x="257" y="173"/>
                  </a:cubicBezTo>
                  <a:cubicBezTo>
                    <a:pt x="259" y="173"/>
                    <a:pt x="262" y="172"/>
                    <a:pt x="264" y="169"/>
                  </a:cubicBezTo>
                  <a:cubicBezTo>
                    <a:pt x="266" y="165"/>
                    <a:pt x="265" y="160"/>
                    <a:pt x="261" y="158"/>
                  </a:cubicBezTo>
                  <a:cubicBezTo>
                    <a:pt x="259" y="157"/>
                    <a:pt x="258" y="157"/>
                    <a:pt x="257" y="157"/>
                  </a:cubicBezTo>
                  <a:moveTo>
                    <a:pt x="232" y="193"/>
                  </a:moveTo>
                  <a:cubicBezTo>
                    <a:pt x="230" y="193"/>
                    <a:pt x="227" y="194"/>
                    <a:pt x="225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223" y="200"/>
                    <a:pt x="223" y="205"/>
                    <a:pt x="227" y="208"/>
                  </a:cubicBezTo>
                  <a:cubicBezTo>
                    <a:pt x="228" y="209"/>
                    <a:pt x="230" y="210"/>
                    <a:pt x="232" y="210"/>
                  </a:cubicBezTo>
                  <a:cubicBezTo>
                    <a:pt x="234" y="210"/>
                    <a:pt x="237" y="208"/>
                    <a:pt x="238" y="206"/>
                  </a:cubicBezTo>
                  <a:cubicBezTo>
                    <a:pt x="241" y="203"/>
                    <a:pt x="241" y="198"/>
                    <a:pt x="237" y="195"/>
                  </a:cubicBezTo>
                  <a:cubicBezTo>
                    <a:pt x="236" y="194"/>
                    <a:pt x="234" y="193"/>
                    <a:pt x="232" y="193"/>
                  </a:cubicBezTo>
                  <a:moveTo>
                    <a:pt x="203" y="226"/>
                  </a:moveTo>
                  <a:cubicBezTo>
                    <a:pt x="201" y="226"/>
                    <a:pt x="199" y="227"/>
                    <a:pt x="197" y="228"/>
                  </a:cubicBezTo>
                  <a:cubicBezTo>
                    <a:pt x="194" y="231"/>
                    <a:pt x="194" y="237"/>
                    <a:pt x="197" y="240"/>
                  </a:cubicBezTo>
                  <a:cubicBezTo>
                    <a:pt x="198" y="241"/>
                    <a:pt x="201" y="242"/>
                    <a:pt x="203" y="242"/>
                  </a:cubicBezTo>
                  <a:cubicBezTo>
                    <a:pt x="205" y="242"/>
                    <a:pt x="207" y="241"/>
                    <a:pt x="208" y="240"/>
                  </a:cubicBezTo>
                  <a:cubicBezTo>
                    <a:pt x="212" y="237"/>
                    <a:pt x="212" y="232"/>
                    <a:pt x="209" y="228"/>
                  </a:cubicBezTo>
                  <a:cubicBezTo>
                    <a:pt x="207" y="227"/>
                    <a:pt x="205" y="226"/>
                    <a:pt x="203" y="226"/>
                  </a:cubicBezTo>
                  <a:moveTo>
                    <a:pt x="169" y="254"/>
                  </a:moveTo>
                  <a:cubicBezTo>
                    <a:pt x="168" y="254"/>
                    <a:pt x="166" y="255"/>
                    <a:pt x="165" y="256"/>
                  </a:cubicBezTo>
                  <a:cubicBezTo>
                    <a:pt x="161" y="259"/>
                    <a:pt x="160" y="264"/>
                    <a:pt x="163" y="268"/>
                  </a:cubicBezTo>
                  <a:cubicBezTo>
                    <a:pt x="165" y="270"/>
                    <a:pt x="167" y="271"/>
                    <a:pt x="169" y="271"/>
                  </a:cubicBezTo>
                  <a:cubicBezTo>
                    <a:pt x="171" y="271"/>
                    <a:pt x="173" y="270"/>
                    <a:pt x="174" y="269"/>
                  </a:cubicBezTo>
                  <a:cubicBezTo>
                    <a:pt x="178" y="266"/>
                    <a:pt x="179" y="261"/>
                    <a:pt x="176" y="258"/>
                  </a:cubicBezTo>
                  <a:cubicBezTo>
                    <a:pt x="174" y="256"/>
                    <a:pt x="172" y="254"/>
                    <a:pt x="169" y="254"/>
                  </a:cubicBezTo>
                  <a:moveTo>
                    <a:pt x="133" y="278"/>
                  </a:moveTo>
                  <a:cubicBezTo>
                    <a:pt x="131" y="278"/>
                    <a:pt x="130" y="279"/>
                    <a:pt x="129" y="279"/>
                  </a:cubicBezTo>
                  <a:cubicBezTo>
                    <a:pt x="125" y="282"/>
                    <a:pt x="123" y="287"/>
                    <a:pt x="126" y="291"/>
                  </a:cubicBezTo>
                  <a:cubicBezTo>
                    <a:pt x="127" y="293"/>
                    <a:pt x="130" y="295"/>
                    <a:pt x="133" y="295"/>
                  </a:cubicBezTo>
                  <a:cubicBezTo>
                    <a:pt x="134" y="295"/>
                    <a:pt x="136" y="295"/>
                    <a:pt x="137" y="294"/>
                  </a:cubicBezTo>
                  <a:cubicBezTo>
                    <a:pt x="141" y="292"/>
                    <a:pt x="142" y="287"/>
                    <a:pt x="140" y="283"/>
                  </a:cubicBezTo>
                  <a:cubicBezTo>
                    <a:pt x="138" y="280"/>
                    <a:pt x="136" y="278"/>
                    <a:pt x="133" y="278"/>
                  </a:cubicBezTo>
                  <a:moveTo>
                    <a:pt x="93" y="297"/>
                  </a:moveTo>
                  <a:cubicBezTo>
                    <a:pt x="92" y="297"/>
                    <a:pt x="91" y="297"/>
                    <a:pt x="90" y="298"/>
                  </a:cubicBezTo>
                  <a:cubicBezTo>
                    <a:pt x="86" y="300"/>
                    <a:pt x="84" y="304"/>
                    <a:pt x="86" y="309"/>
                  </a:cubicBezTo>
                  <a:cubicBezTo>
                    <a:pt x="87" y="312"/>
                    <a:pt x="90" y="314"/>
                    <a:pt x="93" y="314"/>
                  </a:cubicBezTo>
                  <a:cubicBezTo>
                    <a:pt x="94" y="314"/>
                    <a:pt x="95" y="314"/>
                    <a:pt x="96" y="313"/>
                  </a:cubicBezTo>
                  <a:cubicBezTo>
                    <a:pt x="100" y="311"/>
                    <a:pt x="103" y="307"/>
                    <a:pt x="101" y="302"/>
                  </a:cubicBezTo>
                  <a:cubicBezTo>
                    <a:pt x="100" y="299"/>
                    <a:pt x="96" y="297"/>
                    <a:pt x="93" y="297"/>
                  </a:cubicBezTo>
                  <a:moveTo>
                    <a:pt x="51" y="311"/>
                  </a:moveTo>
                  <a:cubicBezTo>
                    <a:pt x="51" y="311"/>
                    <a:pt x="50" y="311"/>
                    <a:pt x="49" y="311"/>
                  </a:cubicBezTo>
                  <a:cubicBezTo>
                    <a:pt x="45" y="312"/>
                    <a:pt x="42" y="317"/>
                    <a:pt x="43" y="321"/>
                  </a:cubicBezTo>
                  <a:cubicBezTo>
                    <a:pt x="44" y="325"/>
                    <a:pt x="48" y="327"/>
                    <a:pt x="51" y="327"/>
                  </a:cubicBezTo>
                  <a:cubicBezTo>
                    <a:pt x="52" y="327"/>
                    <a:pt x="53" y="327"/>
                    <a:pt x="54" y="327"/>
                  </a:cubicBezTo>
                  <a:cubicBezTo>
                    <a:pt x="58" y="326"/>
                    <a:pt x="61" y="321"/>
                    <a:pt x="59" y="317"/>
                  </a:cubicBezTo>
                  <a:cubicBezTo>
                    <a:pt x="59" y="313"/>
                    <a:pt x="55" y="311"/>
                    <a:pt x="51" y="311"/>
                  </a:cubicBezTo>
                  <a:moveTo>
                    <a:pt x="8" y="319"/>
                  </a:moveTo>
                  <a:cubicBezTo>
                    <a:pt x="8" y="319"/>
                    <a:pt x="8" y="319"/>
                    <a:pt x="7" y="319"/>
                  </a:cubicBezTo>
                  <a:cubicBezTo>
                    <a:pt x="3" y="319"/>
                    <a:pt x="0" y="323"/>
                    <a:pt x="0" y="328"/>
                  </a:cubicBezTo>
                  <a:cubicBezTo>
                    <a:pt x="1" y="332"/>
                    <a:pt x="4" y="335"/>
                    <a:pt x="8" y="335"/>
                  </a:cubicBezTo>
                  <a:cubicBezTo>
                    <a:pt x="9" y="335"/>
                    <a:pt x="9" y="335"/>
                    <a:pt x="9" y="335"/>
                  </a:cubicBezTo>
                  <a:cubicBezTo>
                    <a:pt x="14" y="335"/>
                    <a:pt x="17" y="330"/>
                    <a:pt x="17" y="326"/>
                  </a:cubicBezTo>
                  <a:cubicBezTo>
                    <a:pt x="16" y="322"/>
                    <a:pt x="12" y="319"/>
                    <a:pt x="8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5D2D39B-0958-498D-B822-772456143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5" y="2097"/>
              <a:ext cx="94" cy="50"/>
            </a:xfrm>
            <a:custGeom>
              <a:avLst/>
              <a:gdLst>
                <a:gd name="T0" fmla="*/ 1 w 40"/>
                <a:gd name="T1" fmla="*/ 0 h 21"/>
                <a:gd name="T2" fmla="*/ 0 w 40"/>
                <a:gd name="T3" fmla="*/ 21 h 21"/>
                <a:gd name="T4" fmla="*/ 39 w 40"/>
                <a:gd name="T5" fmla="*/ 21 h 21"/>
                <a:gd name="T6" fmla="*/ 40 w 40"/>
                <a:gd name="T7" fmla="*/ 4 h 21"/>
                <a:gd name="T8" fmla="*/ 1 w 40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1">
                  <a:moveTo>
                    <a:pt x="1" y="0"/>
                  </a:moveTo>
                  <a:cubicBezTo>
                    <a:pt x="1" y="7"/>
                    <a:pt x="0" y="14"/>
                    <a:pt x="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15"/>
                    <a:pt x="39" y="9"/>
                    <a:pt x="40" y="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EDE02EC-CE3D-4787-9D10-4CD910F49D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6" y="1513"/>
              <a:ext cx="514" cy="504"/>
            </a:xfrm>
            <a:custGeom>
              <a:avLst/>
              <a:gdLst>
                <a:gd name="T0" fmla="*/ 209 w 218"/>
                <a:gd name="T1" fmla="*/ 0 h 214"/>
                <a:gd name="T2" fmla="*/ 167 w 218"/>
                <a:gd name="T3" fmla="*/ 13 h 214"/>
                <a:gd name="T4" fmla="*/ 182 w 218"/>
                <a:gd name="T5" fmla="*/ 48 h 214"/>
                <a:gd name="T6" fmla="*/ 218 w 218"/>
                <a:gd name="T7" fmla="*/ 37 h 214"/>
                <a:gd name="T8" fmla="*/ 209 w 218"/>
                <a:gd name="T9" fmla="*/ 0 h 214"/>
                <a:gd name="T10" fmla="*/ 128 w 218"/>
                <a:gd name="T11" fmla="*/ 33 h 214"/>
                <a:gd name="T12" fmla="*/ 92 w 218"/>
                <a:gd name="T13" fmla="*/ 58 h 214"/>
                <a:gd name="T14" fmla="*/ 117 w 218"/>
                <a:gd name="T15" fmla="*/ 88 h 214"/>
                <a:gd name="T16" fmla="*/ 148 w 218"/>
                <a:gd name="T17" fmla="*/ 65 h 214"/>
                <a:gd name="T18" fmla="*/ 128 w 218"/>
                <a:gd name="T19" fmla="*/ 33 h 214"/>
                <a:gd name="T20" fmla="*/ 61 w 218"/>
                <a:gd name="T21" fmla="*/ 89 h 214"/>
                <a:gd name="T22" fmla="*/ 35 w 218"/>
                <a:gd name="T23" fmla="*/ 124 h 214"/>
                <a:gd name="T24" fmla="*/ 67 w 218"/>
                <a:gd name="T25" fmla="*/ 145 h 214"/>
                <a:gd name="T26" fmla="*/ 90 w 218"/>
                <a:gd name="T27" fmla="*/ 114 h 214"/>
                <a:gd name="T28" fmla="*/ 61 w 218"/>
                <a:gd name="T29" fmla="*/ 89 h 214"/>
                <a:gd name="T30" fmla="*/ 14 w 218"/>
                <a:gd name="T31" fmla="*/ 163 h 214"/>
                <a:gd name="T32" fmla="*/ 0 w 218"/>
                <a:gd name="T33" fmla="*/ 205 h 214"/>
                <a:gd name="T34" fmla="*/ 37 w 218"/>
                <a:gd name="T35" fmla="*/ 214 h 214"/>
                <a:gd name="T36" fmla="*/ 49 w 218"/>
                <a:gd name="T37" fmla="*/ 178 h 214"/>
                <a:gd name="T38" fmla="*/ 14 w 218"/>
                <a:gd name="T39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214">
                  <a:moveTo>
                    <a:pt x="209" y="0"/>
                  </a:moveTo>
                  <a:cubicBezTo>
                    <a:pt x="195" y="3"/>
                    <a:pt x="181" y="7"/>
                    <a:pt x="167" y="13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94" y="44"/>
                    <a:pt x="206" y="40"/>
                    <a:pt x="218" y="37"/>
                  </a:cubicBezTo>
                  <a:lnTo>
                    <a:pt x="209" y="0"/>
                  </a:lnTo>
                  <a:close/>
                  <a:moveTo>
                    <a:pt x="128" y="33"/>
                  </a:moveTo>
                  <a:cubicBezTo>
                    <a:pt x="116" y="40"/>
                    <a:pt x="103" y="49"/>
                    <a:pt x="92" y="58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27" y="79"/>
                    <a:pt x="137" y="72"/>
                    <a:pt x="148" y="65"/>
                  </a:cubicBezTo>
                  <a:lnTo>
                    <a:pt x="128" y="33"/>
                  </a:lnTo>
                  <a:close/>
                  <a:moveTo>
                    <a:pt x="61" y="89"/>
                  </a:moveTo>
                  <a:cubicBezTo>
                    <a:pt x="51" y="100"/>
                    <a:pt x="42" y="112"/>
                    <a:pt x="35" y="124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74" y="134"/>
                    <a:pt x="81" y="124"/>
                    <a:pt x="90" y="114"/>
                  </a:cubicBezTo>
                  <a:lnTo>
                    <a:pt x="61" y="89"/>
                  </a:lnTo>
                  <a:close/>
                  <a:moveTo>
                    <a:pt x="14" y="163"/>
                  </a:moveTo>
                  <a:cubicBezTo>
                    <a:pt x="8" y="176"/>
                    <a:pt x="4" y="190"/>
                    <a:pt x="0" y="205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40" y="202"/>
                    <a:pt x="44" y="190"/>
                    <a:pt x="49" y="178"/>
                  </a:cubicBezTo>
                  <a:lnTo>
                    <a:pt x="14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B8352A97-7407-40DF-B462-9A9FBA5CDE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3" y="1494"/>
              <a:ext cx="47" cy="92"/>
            </a:xfrm>
            <a:custGeom>
              <a:avLst/>
              <a:gdLst>
                <a:gd name="T0" fmla="*/ 20 w 20"/>
                <a:gd name="T1" fmla="*/ 0 h 39"/>
                <a:gd name="T2" fmla="*/ 0 w 20"/>
                <a:gd name="T3" fmla="*/ 1 h 39"/>
                <a:gd name="T4" fmla="*/ 3 w 20"/>
                <a:gd name="T5" fmla="*/ 39 h 39"/>
                <a:gd name="T6" fmla="*/ 20 w 20"/>
                <a:gd name="T7" fmla="*/ 39 h 39"/>
                <a:gd name="T8" fmla="*/ 20 w 2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9">
                  <a:moveTo>
                    <a:pt x="20" y="0"/>
                  </a:moveTo>
                  <a:cubicBezTo>
                    <a:pt x="14" y="0"/>
                    <a:pt x="7" y="0"/>
                    <a:pt x="0" y="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9" y="39"/>
                    <a:pt x="15" y="39"/>
                    <a:pt x="20" y="39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5D82B42E-E006-4C88-9E74-DEBF398429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9" y="2166"/>
              <a:ext cx="615" cy="627"/>
            </a:xfrm>
            <a:custGeom>
              <a:avLst/>
              <a:gdLst>
                <a:gd name="T0" fmla="*/ 261 w 261"/>
                <a:gd name="T1" fmla="*/ 0 h 266"/>
                <a:gd name="T2" fmla="*/ 250 w 261"/>
                <a:gd name="T3" fmla="*/ 0 h 266"/>
                <a:gd name="T4" fmla="*/ 0 w 261"/>
                <a:gd name="T5" fmla="*/ 255 h 266"/>
                <a:gd name="T6" fmla="*/ 0 w 261"/>
                <a:gd name="T7" fmla="*/ 266 h 266"/>
                <a:gd name="T8" fmla="*/ 185 w 261"/>
                <a:gd name="T9" fmla="*/ 185 h 266"/>
                <a:gd name="T10" fmla="*/ 261 w 261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6">
                  <a:moveTo>
                    <a:pt x="261" y="0"/>
                  </a:moveTo>
                  <a:cubicBezTo>
                    <a:pt x="250" y="0"/>
                    <a:pt x="250" y="0"/>
                    <a:pt x="250" y="0"/>
                  </a:cubicBezTo>
                  <a:cubicBezTo>
                    <a:pt x="249" y="139"/>
                    <a:pt x="139" y="251"/>
                    <a:pt x="0" y="25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0" y="264"/>
                    <a:pt x="136" y="235"/>
                    <a:pt x="185" y="185"/>
                  </a:cubicBezTo>
                  <a:cubicBezTo>
                    <a:pt x="233" y="135"/>
                    <a:pt x="260" y="70"/>
                    <a:pt x="2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03BA79B-962D-4133-94F1-A2DD393786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7" y="2166"/>
              <a:ext cx="1382" cy="1301"/>
            </a:xfrm>
            <a:custGeom>
              <a:avLst/>
              <a:gdLst>
                <a:gd name="T0" fmla="*/ 586 w 586"/>
                <a:gd name="T1" fmla="*/ 0 h 552"/>
                <a:gd name="T2" fmla="*/ 571 w 586"/>
                <a:gd name="T3" fmla="*/ 0 h 552"/>
                <a:gd name="T4" fmla="*/ 31 w 586"/>
                <a:gd name="T5" fmla="*/ 537 h 552"/>
                <a:gd name="T6" fmla="*/ 1 w 586"/>
                <a:gd name="T7" fmla="*/ 536 h 552"/>
                <a:gd name="T8" fmla="*/ 0 w 586"/>
                <a:gd name="T9" fmla="*/ 551 h 552"/>
                <a:gd name="T10" fmla="*/ 31 w 586"/>
                <a:gd name="T11" fmla="*/ 552 h 552"/>
                <a:gd name="T12" fmla="*/ 586 w 586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6" h="552">
                  <a:moveTo>
                    <a:pt x="586" y="0"/>
                  </a:moveTo>
                  <a:cubicBezTo>
                    <a:pt x="571" y="0"/>
                    <a:pt x="571" y="0"/>
                    <a:pt x="571" y="0"/>
                  </a:cubicBezTo>
                  <a:cubicBezTo>
                    <a:pt x="569" y="296"/>
                    <a:pt x="328" y="537"/>
                    <a:pt x="31" y="537"/>
                  </a:cubicBezTo>
                  <a:cubicBezTo>
                    <a:pt x="21" y="537"/>
                    <a:pt x="11" y="537"/>
                    <a:pt x="1" y="536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10" y="552"/>
                    <a:pt x="21" y="552"/>
                    <a:pt x="31" y="552"/>
                  </a:cubicBezTo>
                  <a:cubicBezTo>
                    <a:pt x="336" y="552"/>
                    <a:pt x="584" y="305"/>
                    <a:pt x="5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326BD2C-9210-4994-A4EB-47EECAC217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9" y="862"/>
              <a:ext cx="1376" cy="1410"/>
            </a:xfrm>
            <a:custGeom>
              <a:avLst/>
              <a:gdLst>
                <a:gd name="T0" fmla="*/ 552 w 584"/>
                <a:gd name="T1" fmla="*/ 0 h 598"/>
                <a:gd name="T2" fmla="*/ 0 w 584"/>
                <a:gd name="T3" fmla="*/ 549 h 598"/>
                <a:gd name="T4" fmla="*/ 2 w 584"/>
                <a:gd name="T5" fmla="*/ 598 h 598"/>
                <a:gd name="T6" fmla="*/ 52 w 584"/>
                <a:gd name="T7" fmla="*/ 593 h 598"/>
                <a:gd name="T8" fmla="*/ 50 w 584"/>
                <a:gd name="T9" fmla="*/ 550 h 598"/>
                <a:gd name="T10" fmla="*/ 552 w 584"/>
                <a:gd name="T11" fmla="*/ 50 h 598"/>
                <a:gd name="T12" fmla="*/ 554 w 584"/>
                <a:gd name="T13" fmla="*/ 50 h 598"/>
                <a:gd name="T14" fmla="*/ 581 w 584"/>
                <a:gd name="T15" fmla="*/ 50 h 598"/>
                <a:gd name="T16" fmla="*/ 584 w 584"/>
                <a:gd name="T17" fmla="*/ 1 h 598"/>
                <a:gd name="T18" fmla="*/ 554 w 584"/>
                <a:gd name="T19" fmla="*/ 0 h 598"/>
                <a:gd name="T20" fmla="*/ 552 w 584"/>
                <a:gd name="T2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598">
                  <a:moveTo>
                    <a:pt x="552" y="0"/>
                  </a:moveTo>
                  <a:cubicBezTo>
                    <a:pt x="249" y="0"/>
                    <a:pt x="1" y="246"/>
                    <a:pt x="0" y="549"/>
                  </a:cubicBezTo>
                  <a:cubicBezTo>
                    <a:pt x="0" y="566"/>
                    <a:pt x="1" y="582"/>
                    <a:pt x="2" y="598"/>
                  </a:cubicBezTo>
                  <a:cubicBezTo>
                    <a:pt x="52" y="593"/>
                    <a:pt x="52" y="593"/>
                    <a:pt x="52" y="593"/>
                  </a:cubicBezTo>
                  <a:cubicBezTo>
                    <a:pt x="51" y="579"/>
                    <a:pt x="50" y="564"/>
                    <a:pt x="50" y="550"/>
                  </a:cubicBezTo>
                  <a:cubicBezTo>
                    <a:pt x="51" y="273"/>
                    <a:pt x="276" y="50"/>
                    <a:pt x="552" y="50"/>
                  </a:cubicBezTo>
                  <a:cubicBezTo>
                    <a:pt x="553" y="50"/>
                    <a:pt x="553" y="50"/>
                    <a:pt x="554" y="50"/>
                  </a:cubicBezTo>
                  <a:cubicBezTo>
                    <a:pt x="563" y="50"/>
                    <a:pt x="572" y="50"/>
                    <a:pt x="581" y="50"/>
                  </a:cubicBezTo>
                  <a:cubicBezTo>
                    <a:pt x="584" y="1"/>
                    <a:pt x="584" y="1"/>
                    <a:pt x="584" y="1"/>
                  </a:cubicBezTo>
                  <a:cubicBezTo>
                    <a:pt x="574" y="0"/>
                    <a:pt x="564" y="0"/>
                    <a:pt x="554" y="0"/>
                  </a:cubicBezTo>
                  <a:cubicBezTo>
                    <a:pt x="554" y="0"/>
                    <a:pt x="553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CEFF20FA-843A-4A87-BB30-C2309F483E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5" y="1204"/>
              <a:ext cx="1912" cy="1912"/>
            </a:xfrm>
            <a:custGeom>
              <a:avLst/>
              <a:gdLst>
                <a:gd name="T0" fmla="*/ 408 w 811"/>
                <a:gd name="T1" fmla="*/ 0 h 811"/>
                <a:gd name="T2" fmla="*/ 408 w 811"/>
                <a:gd name="T3" fmla="*/ 11 h 811"/>
                <a:gd name="T4" fmla="*/ 427 w 811"/>
                <a:gd name="T5" fmla="*/ 12 h 811"/>
                <a:gd name="T6" fmla="*/ 428 w 811"/>
                <a:gd name="T7" fmla="*/ 1 h 811"/>
                <a:gd name="T8" fmla="*/ 408 w 811"/>
                <a:gd name="T9" fmla="*/ 0 h 811"/>
                <a:gd name="T10" fmla="*/ 403 w 811"/>
                <a:gd name="T11" fmla="*/ 0 h 811"/>
                <a:gd name="T12" fmla="*/ 0 w 811"/>
                <a:gd name="T13" fmla="*/ 403 h 811"/>
                <a:gd name="T14" fmla="*/ 11 w 811"/>
                <a:gd name="T15" fmla="*/ 403 h 811"/>
                <a:gd name="T16" fmla="*/ 403 w 811"/>
                <a:gd name="T17" fmla="*/ 11 h 811"/>
                <a:gd name="T18" fmla="*/ 403 w 811"/>
                <a:gd name="T19" fmla="*/ 0 h 811"/>
                <a:gd name="T20" fmla="*/ 433 w 811"/>
                <a:gd name="T21" fmla="*/ 1 h 811"/>
                <a:gd name="T22" fmla="*/ 433 w 811"/>
                <a:gd name="T23" fmla="*/ 12 h 811"/>
                <a:gd name="T24" fmla="*/ 655 w 811"/>
                <a:gd name="T25" fmla="*/ 100 h 811"/>
                <a:gd name="T26" fmla="*/ 662 w 811"/>
                <a:gd name="T27" fmla="*/ 92 h 811"/>
                <a:gd name="T28" fmla="*/ 433 w 811"/>
                <a:gd name="T29" fmla="*/ 1 h 811"/>
                <a:gd name="T30" fmla="*/ 666 w 811"/>
                <a:gd name="T31" fmla="*/ 95 h 811"/>
                <a:gd name="T32" fmla="*/ 659 w 811"/>
                <a:gd name="T33" fmla="*/ 104 h 811"/>
                <a:gd name="T34" fmla="*/ 681 w 811"/>
                <a:gd name="T35" fmla="*/ 123 h 811"/>
                <a:gd name="T36" fmla="*/ 689 w 811"/>
                <a:gd name="T37" fmla="*/ 116 h 811"/>
                <a:gd name="T38" fmla="*/ 666 w 811"/>
                <a:gd name="T39" fmla="*/ 95 h 811"/>
                <a:gd name="T40" fmla="*/ 693 w 811"/>
                <a:gd name="T41" fmla="*/ 119 h 811"/>
                <a:gd name="T42" fmla="*/ 685 w 811"/>
                <a:gd name="T43" fmla="*/ 127 h 811"/>
                <a:gd name="T44" fmla="*/ 800 w 811"/>
                <a:gd name="T45" fmla="*/ 403 h 811"/>
                <a:gd name="T46" fmla="*/ 811 w 811"/>
                <a:gd name="T47" fmla="*/ 403 h 811"/>
                <a:gd name="T48" fmla="*/ 693 w 811"/>
                <a:gd name="T49" fmla="*/ 119 h 811"/>
                <a:gd name="T50" fmla="*/ 811 w 811"/>
                <a:gd name="T51" fmla="*/ 408 h 811"/>
                <a:gd name="T52" fmla="*/ 800 w 811"/>
                <a:gd name="T53" fmla="*/ 408 h 811"/>
                <a:gd name="T54" fmla="*/ 408 w 811"/>
                <a:gd name="T55" fmla="*/ 800 h 811"/>
                <a:gd name="T56" fmla="*/ 408 w 811"/>
                <a:gd name="T57" fmla="*/ 811 h 811"/>
                <a:gd name="T58" fmla="*/ 811 w 811"/>
                <a:gd name="T59" fmla="*/ 408 h 811"/>
                <a:gd name="T60" fmla="*/ 11 w 811"/>
                <a:gd name="T61" fmla="*/ 408 h 811"/>
                <a:gd name="T62" fmla="*/ 0 w 811"/>
                <a:gd name="T63" fmla="*/ 408 h 811"/>
                <a:gd name="T64" fmla="*/ 1 w 811"/>
                <a:gd name="T65" fmla="*/ 440 h 811"/>
                <a:gd name="T66" fmla="*/ 12 w 811"/>
                <a:gd name="T67" fmla="*/ 439 h 811"/>
                <a:gd name="T68" fmla="*/ 11 w 811"/>
                <a:gd name="T69" fmla="*/ 408 h 811"/>
                <a:gd name="T70" fmla="*/ 13 w 811"/>
                <a:gd name="T71" fmla="*/ 444 h 811"/>
                <a:gd name="T72" fmla="*/ 2 w 811"/>
                <a:gd name="T73" fmla="*/ 445 h 811"/>
                <a:gd name="T74" fmla="*/ 99 w 811"/>
                <a:gd name="T75" fmla="*/ 671 h 811"/>
                <a:gd name="T76" fmla="*/ 107 w 811"/>
                <a:gd name="T77" fmla="*/ 664 h 811"/>
                <a:gd name="T78" fmla="*/ 13 w 811"/>
                <a:gd name="T79" fmla="*/ 444 h 811"/>
                <a:gd name="T80" fmla="*/ 111 w 811"/>
                <a:gd name="T81" fmla="*/ 668 h 811"/>
                <a:gd name="T82" fmla="*/ 103 w 811"/>
                <a:gd name="T83" fmla="*/ 675 h 811"/>
                <a:gd name="T84" fmla="*/ 145 w 811"/>
                <a:gd name="T85" fmla="*/ 716 h 811"/>
                <a:gd name="T86" fmla="*/ 152 w 811"/>
                <a:gd name="T87" fmla="*/ 707 h 811"/>
                <a:gd name="T88" fmla="*/ 111 w 811"/>
                <a:gd name="T89" fmla="*/ 668 h 811"/>
                <a:gd name="T90" fmla="*/ 156 w 811"/>
                <a:gd name="T91" fmla="*/ 711 h 811"/>
                <a:gd name="T92" fmla="*/ 149 w 811"/>
                <a:gd name="T93" fmla="*/ 719 h 811"/>
                <a:gd name="T94" fmla="*/ 377 w 811"/>
                <a:gd name="T95" fmla="*/ 810 h 811"/>
                <a:gd name="T96" fmla="*/ 378 w 811"/>
                <a:gd name="T97" fmla="*/ 799 h 811"/>
                <a:gd name="T98" fmla="*/ 156 w 811"/>
                <a:gd name="T99" fmla="*/ 711 h 811"/>
                <a:gd name="T100" fmla="*/ 384 w 811"/>
                <a:gd name="T101" fmla="*/ 799 h 811"/>
                <a:gd name="T102" fmla="*/ 383 w 811"/>
                <a:gd name="T103" fmla="*/ 810 h 811"/>
                <a:gd name="T104" fmla="*/ 403 w 811"/>
                <a:gd name="T105" fmla="*/ 811 h 811"/>
                <a:gd name="T106" fmla="*/ 403 w 811"/>
                <a:gd name="T107" fmla="*/ 800 h 811"/>
                <a:gd name="T108" fmla="*/ 384 w 811"/>
                <a:gd name="T109" fmla="*/ 799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1" h="811">
                  <a:moveTo>
                    <a:pt x="408" y="0"/>
                  </a:moveTo>
                  <a:cubicBezTo>
                    <a:pt x="408" y="11"/>
                    <a:pt x="408" y="11"/>
                    <a:pt x="408" y="11"/>
                  </a:cubicBezTo>
                  <a:cubicBezTo>
                    <a:pt x="415" y="11"/>
                    <a:pt x="421" y="11"/>
                    <a:pt x="427" y="12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1" y="0"/>
                    <a:pt x="415" y="0"/>
                    <a:pt x="408" y="0"/>
                  </a:cubicBezTo>
                  <a:moveTo>
                    <a:pt x="403" y="0"/>
                  </a:moveTo>
                  <a:cubicBezTo>
                    <a:pt x="181" y="1"/>
                    <a:pt x="1" y="181"/>
                    <a:pt x="0" y="403"/>
                  </a:cubicBezTo>
                  <a:cubicBezTo>
                    <a:pt x="11" y="403"/>
                    <a:pt x="11" y="403"/>
                    <a:pt x="11" y="403"/>
                  </a:cubicBezTo>
                  <a:cubicBezTo>
                    <a:pt x="12" y="187"/>
                    <a:pt x="187" y="12"/>
                    <a:pt x="403" y="11"/>
                  </a:cubicBezTo>
                  <a:lnTo>
                    <a:pt x="403" y="0"/>
                  </a:lnTo>
                  <a:close/>
                  <a:moveTo>
                    <a:pt x="433" y="1"/>
                  </a:moveTo>
                  <a:cubicBezTo>
                    <a:pt x="433" y="12"/>
                    <a:pt x="433" y="12"/>
                    <a:pt x="433" y="12"/>
                  </a:cubicBezTo>
                  <a:cubicBezTo>
                    <a:pt x="517" y="18"/>
                    <a:pt x="594" y="50"/>
                    <a:pt x="655" y="100"/>
                  </a:cubicBezTo>
                  <a:cubicBezTo>
                    <a:pt x="662" y="92"/>
                    <a:pt x="662" y="92"/>
                    <a:pt x="662" y="92"/>
                  </a:cubicBezTo>
                  <a:cubicBezTo>
                    <a:pt x="599" y="40"/>
                    <a:pt x="520" y="7"/>
                    <a:pt x="433" y="1"/>
                  </a:cubicBezTo>
                  <a:moveTo>
                    <a:pt x="666" y="95"/>
                  </a:moveTo>
                  <a:cubicBezTo>
                    <a:pt x="659" y="104"/>
                    <a:pt x="659" y="104"/>
                    <a:pt x="659" y="104"/>
                  </a:cubicBezTo>
                  <a:cubicBezTo>
                    <a:pt x="667" y="110"/>
                    <a:pt x="674" y="117"/>
                    <a:pt x="681" y="123"/>
                  </a:cubicBezTo>
                  <a:cubicBezTo>
                    <a:pt x="689" y="116"/>
                    <a:pt x="689" y="116"/>
                    <a:pt x="689" y="116"/>
                  </a:cubicBezTo>
                  <a:cubicBezTo>
                    <a:pt x="681" y="109"/>
                    <a:pt x="674" y="102"/>
                    <a:pt x="666" y="95"/>
                  </a:cubicBezTo>
                  <a:moveTo>
                    <a:pt x="693" y="119"/>
                  </a:moveTo>
                  <a:cubicBezTo>
                    <a:pt x="685" y="127"/>
                    <a:pt x="685" y="127"/>
                    <a:pt x="685" y="127"/>
                  </a:cubicBezTo>
                  <a:cubicBezTo>
                    <a:pt x="755" y="198"/>
                    <a:pt x="799" y="295"/>
                    <a:pt x="800" y="403"/>
                  </a:cubicBezTo>
                  <a:cubicBezTo>
                    <a:pt x="811" y="403"/>
                    <a:pt x="811" y="403"/>
                    <a:pt x="811" y="403"/>
                  </a:cubicBezTo>
                  <a:cubicBezTo>
                    <a:pt x="810" y="292"/>
                    <a:pt x="765" y="192"/>
                    <a:pt x="693" y="119"/>
                  </a:cubicBezTo>
                  <a:moveTo>
                    <a:pt x="811" y="408"/>
                  </a:moveTo>
                  <a:cubicBezTo>
                    <a:pt x="800" y="408"/>
                    <a:pt x="800" y="408"/>
                    <a:pt x="800" y="408"/>
                  </a:cubicBezTo>
                  <a:cubicBezTo>
                    <a:pt x="798" y="624"/>
                    <a:pt x="624" y="798"/>
                    <a:pt x="408" y="800"/>
                  </a:cubicBezTo>
                  <a:cubicBezTo>
                    <a:pt x="408" y="811"/>
                    <a:pt x="408" y="811"/>
                    <a:pt x="408" y="811"/>
                  </a:cubicBezTo>
                  <a:cubicBezTo>
                    <a:pt x="630" y="809"/>
                    <a:pt x="809" y="630"/>
                    <a:pt x="811" y="408"/>
                  </a:cubicBezTo>
                  <a:moveTo>
                    <a:pt x="11" y="408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9"/>
                    <a:pt x="1" y="429"/>
                    <a:pt x="1" y="440"/>
                  </a:cubicBezTo>
                  <a:cubicBezTo>
                    <a:pt x="12" y="439"/>
                    <a:pt x="12" y="439"/>
                    <a:pt x="12" y="439"/>
                  </a:cubicBezTo>
                  <a:cubicBezTo>
                    <a:pt x="12" y="429"/>
                    <a:pt x="11" y="419"/>
                    <a:pt x="11" y="408"/>
                  </a:cubicBezTo>
                  <a:moveTo>
                    <a:pt x="13" y="444"/>
                  </a:moveTo>
                  <a:cubicBezTo>
                    <a:pt x="2" y="445"/>
                    <a:pt x="2" y="445"/>
                    <a:pt x="2" y="445"/>
                  </a:cubicBezTo>
                  <a:cubicBezTo>
                    <a:pt x="10" y="531"/>
                    <a:pt x="46" y="609"/>
                    <a:pt x="99" y="671"/>
                  </a:cubicBezTo>
                  <a:cubicBezTo>
                    <a:pt x="107" y="664"/>
                    <a:pt x="107" y="664"/>
                    <a:pt x="107" y="664"/>
                  </a:cubicBezTo>
                  <a:cubicBezTo>
                    <a:pt x="55" y="604"/>
                    <a:pt x="21" y="528"/>
                    <a:pt x="13" y="444"/>
                  </a:cubicBezTo>
                  <a:moveTo>
                    <a:pt x="111" y="668"/>
                  </a:moveTo>
                  <a:cubicBezTo>
                    <a:pt x="103" y="675"/>
                    <a:pt x="103" y="675"/>
                    <a:pt x="103" y="675"/>
                  </a:cubicBezTo>
                  <a:cubicBezTo>
                    <a:pt x="116" y="689"/>
                    <a:pt x="130" y="703"/>
                    <a:pt x="145" y="716"/>
                  </a:cubicBezTo>
                  <a:cubicBezTo>
                    <a:pt x="152" y="707"/>
                    <a:pt x="152" y="707"/>
                    <a:pt x="152" y="707"/>
                  </a:cubicBezTo>
                  <a:cubicBezTo>
                    <a:pt x="137" y="695"/>
                    <a:pt x="124" y="682"/>
                    <a:pt x="111" y="668"/>
                  </a:cubicBezTo>
                  <a:moveTo>
                    <a:pt x="156" y="711"/>
                  </a:moveTo>
                  <a:cubicBezTo>
                    <a:pt x="149" y="719"/>
                    <a:pt x="149" y="719"/>
                    <a:pt x="149" y="719"/>
                  </a:cubicBezTo>
                  <a:cubicBezTo>
                    <a:pt x="212" y="771"/>
                    <a:pt x="291" y="804"/>
                    <a:pt x="377" y="810"/>
                  </a:cubicBezTo>
                  <a:cubicBezTo>
                    <a:pt x="378" y="799"/>
                    <a:pt x="378" y="799"/>
                    <a:pt x="378" y="799"/>
                  </a:cubicBezTo>
                  <a:cubicBezTo>
                    <a:pt x="294" y="793"/>
                    <a:pt x="217" y="761"/>
                    <a:pt x="156" y="711"/>
                  </a:cubicBezTo>
                  <a:moveTo>
                    <a:pt x="384" y="799"/>
                  </a:moveTo>
                  <a:cubicBezTo>
                    <a:pt x="383" y="810"/>
                    <a:pt x="383" y="810"/>
                    <a:pt x="383" y="810"/>
                  </a:cubicBezTo>
                  <a:cubicBezTo>
                    <a:pt x="389" y="811"/>
                    <a:pt x="396" y="811"/>
                    <a:pt x="403" y="811"/>
                  </a:cubicBezTo>
                  <a:cubicBezTo>
                    <a:pt x="403" y="800"/>
                    <a:pt x="403" y="800"/>
                    <a:pt x="403" y="800"/>
                  </a:cubicBezTo>
                  <a:cubicBezTo>
                    <a:pt x="396" y="800"/>
                    <a:pt x="390" y="800"/>
                    <a:pt x="384" y="7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E1A7787-C012-4AA3-AF04-B3A05A7B6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73" y="1176"/>
              <a:ext cx="969" cy="990"/>
            </a:xfrm>
            <a:custGeom>
              <a:avLst/>
              <a:gdLst>
                <a:gd name="T0" fmla="*/ 235 w 411"/>
                <a:gd name="T1" fmla="*/ 0 h 420"/>
                <a:gd name="T2" fmla="*/ 109 w 411"/>
                <a:gd name="T3" fmla="*/ 128 h 420"/>
                <a:gd name="T4" fmla="*/ 101 w 411"/>
                <a:gd name="T5" fmla="*/ 135 h 420"/>
                <a:gd name="T6" fmla="*/ 88 w 411"/>
                <a:gd name="T7" fmla="*/ 149 h 420"/>
                <a:gd name="T8" fmla="*/ 91 w 411"/>
                <a:gd name="T9" fmla="*/ 153 h 420"/>
                <a:gd name="T10" fmla="*/ 105 w 411"/>
                <a:gd name="T11" fmla="*/ 139 h 420"/>
                <a:gd name="T12" fmla="*/ 113 w 411"/>
                <a:gd name="T13" fmla="*/ 131 h 420"/>
                <a:gd name="T14" fmla="*/ 235 w 411"/>
                <a:gd name="T15" fmla="*/ 8 h 420"/>
                <a:gd name="T16" fmla="*/ 405 w 411"/>
                <a:gd name="T17" fmla="*/ 415 h 420"/>
                <a:gd name="T18" fmla="*/ 305 w 411"/>
                <a:gd name="T19" fmla="*/ 415 h 420"/>
                <a:gd name="T20" fmla="*/ 305 w 411"/>
                <a:gd name="T21" fmla="*/ 417 h 420"/>
                <a:gd name="T22" fmla="*/ 305 w 411"/>
                <a:gd name="T23" fmla="*/ 420 h 420"/>
                <a:gd name="T24" fmla="*/ 365 w 411"/>
                <a:gd name="T25" fmla="*/ 420 h 420"/>
                <a:gd name="T26" fmla="*/ 380 w 411"/>
                <a:gd name="T27" fmla="*/ 420 h 420"/>
                <a:gd name="T28" fmla="*/ 411 w 411"/>
                <a:gd name="T29" fmla="*/ 420 h 420"/>
                <a:gd name="T30" fmla="*/ 411 w 411"/>
                <a:gd name="T31" fmla="*/ 417 h 420"/>
                <a:gd name="T32" fmla="*/ 237 w 411"/>
                <a:gd name="T33" fmla="*/ 2 h 420"/>
                <a:gd name="T34" fmla="*/ 235 w 411"/>
                <a:gd name="T35" fmla="*/ 0 h 420"/>
                <a:gd name="T36" fmla="*/ 26 w 411"/>
                <a:gd name="T37" fmla="*/ 211 h 420"/>
                <a:gd name="T38" fmla="*/ 0 w 411"/>
                <a:gd name="T39" fmla="*/ 238 h 420"/>
                <a:gd name="T40" fmla="*/ 2 w 411"/>
                <a:gd name="T41" fmla="*/ 240 h 420"/>
                <a:gd name="T42" fmla="*/ 76 w 411"/>
                <a:gd name="T43" fmla="*/ 417 h 420"/>
                <a:gd name="T44" fmla="*/ 76 w 411"/>
                <a:gd name="T45" fmla="*/ 420 h 420"/>
                <a:gd name="T46" fmla="*/ 83 w 411"/>
                <a:gd name="T47" fmla="*/ 420 h 420"/>
                <a:gd name="T48" fmla="*/ 94 w 411"/>
                <a:gd name="T49" fmla="*/ 420 h 420"/>
                <a:gd name="T50" fmla="*/ 135 w 411"/>
                <a:gd name="T51" fmla="*/ 420 h 420"/>
                <a:gd name="T52" fmla="*/ 135 w 411"/>
                <a:gd name="T53" fmla="*/ 417 h 420"/>
                <a:gd name="T54" fmla="*/ 113 w 411"/>
                <a:gd name="T55" fmla="*/ 417 h 420"/>
                <a:gd name="T56" fmla="*/ 113 w 411"/>
                <a:gd name="T57" fmla="*/ 415 h 420"/>
                <a:gd name="T58" fmla="*/ 81 w 411"/>
                <a:gd name="T59" fmla="*/ 415 h 420"/>
                <a:gd name="T60" fmla="*/ 7 w 411"/>
                <a:gd name="T61" fmla="*/ 238 h 420"/>
                <a:gd name="T62" fmla="*/ 30 w 411"/>
                <a:gd name="T63" fmla="*/ 215 h 420"/>
                <a:gd name="T64" fmla="*/ 26 w 411"/>
                <a:gd name="T65" fmla="*/ 21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420">
                  <a:moveTo>
                    <a:pt x="235" y="0"/>
                  </a:moveTo>
                  <a:cubicBezTo>
                    <a:pt x="109" y="128"/>
                    <a:pt x="109" y="128"/>
                    <a:pt x="109" y="128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9" y="150"/>
                    <a:pt x="90" y="151"/>
                    <a:pt x="91" y="153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3" y="131"/>
                    <a:pt x="113" y="131"/>
                    <a:pt x="113" y="131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344" y="116"/>
                    <a:pt x="404" y="261"/>
                    <a:pt x="405" y="415"/>
                  </a:cubicBezTo>
                  <a:cubicBezTo>
                    <a:pt x="305" y="415"/>
                    <a:pt x="305" y="415"/>
                    <a:pt x="305" y="415"/>
                  </a:cubicBezTo>
                  <a:cubicBezTo>
                    <a:pt x="305" y="417"/>
                    <a:pt x="305" y="417"/>
                    <a:pt x="305" y="417"/>
                  </a:cubicBezTo>
                  <a:cubicBezTo>
                    <a:pt x="305" y="418"/>
                    <a:pt x="305" y="419"/>
                    <a:pt x="305" y="420"/>
                  </a:cubicBezTo>
                  <a:cubicBezTo>
                    <a:pt x="365" y="420"/>
                    <a:pt x="365" y="420"/>
                    <a:pt x="365" y="420"/>
                  </a:cubicBezTo>
                  <a:cubicBezTo>
                    <a:pt x="380" y="420"/>
                    <a:pt x="380" y="420"/>
                    <a:pt x="380" y="420"/>
                  </a:cubicBezTo>
                  <a:cubicBezTo>
                    <a:pt x="411" y="420"/>
                    <a:pt x="411" y="420"/>
                    <a:pt x="411" y="420"/>
                  </a:cubicBezTo>
                  <a:cubicBezTo>
                    <a:pt x="411" y="417"/>
                    <a:pt x="411" y="417"/>
                    <a:pt x="411" y="417"/>
                  </a:cubicBezTo>
                  <a:cubicBezTo>
                    <a:pt x="411" y="260"/>
                    <a:pt x="349" y="112"/>
                    <a:pt x="237" y="2"/>
                  </a:cubicBezTo>
                  <a:lnTo>
                    <a:pt x="235" y="0"/>
                  </a:lnTo>
                  <a:close/>
                  <a:moveTo>
                    <a:pt x="26" y="211"/>
                  </a:moveTo>
                  <a:cubicBezTo>
                    <a:pt x="0" y="238"/>
                    <a:pt x="0" y="238"/>
                    <a:pt x="0" y="238"/>
                  </a:cubicBezTo>
                  <a:cubicBezTo>
                    <a:pt x="2" y="240"/>
                    <a:pt x="2" y="240"/>
                    <a:pt x="2" y="240"/>
                  </a:cubicBezTo>
                  <a:cubicBezTo>
                    <a:pt x="49" y="287"/>
                    <a:pt x="76" y="350"/>
                    <a:pt x="76" y="417"/>
                  </a:cubicBezTo>
                  <a:cubicBezTo>
                    <a:pt x="76" y="420"/>
                    <a:pt x="76" y="420"/>
                    <a:pt x="76" y="420"/>
                  </a:cubicBezTo>
                  <a:cubicBezTo>
                    <a:pt x="83" y="420"/>
                    <a:pt x="83" y="420"/>
                    <a:pt x="83" y="420"/>
                  </a:cubicBezTo>
                  <a:cubicBezTo>
                    <a:pt x="94" y="420"/>
                    <a:pt x="94" y="420"/>
                    <a:pt x="94" y="420"/>
                  </a:cubicBezTo>
                  <a:cubicBezTo>
                    <a:pt x="135" y="420"/>
                    <a:pt x="135" y="420"/>
                    <a:pt x="135" y="420"/>
                  </a:cubicBezTo>
                  <a:cubicBezTo>
                    <a:pt x="135" y="419"/>
                    <a:pt x="135" y="418"/>
                    <a:pt x="135" y="417"/>
                  </a:cubicBezTo>
                  <a:cubicBezTo>
                    <a:pt x="113" y="417"/>
                    <a:pt x="113" y="417"/>
                    <a:pt x="113" y="417"/>
                  </a:cubicBezTo>
                  <a:cubicBezTo>
                    <a:pt x="113" y="417"/>
                    <a:pt x="113" y="416"/>
                    <a:pt x="113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348"/>
                    <a:pt x="54" y="285"/>
                    <a:pt x="7" y="238"/>
                  </a:cubicBezTo>
                  <a:cubicBezTo>
                    <a:pt x="30" y="215"/>
                    <a:pt x="30" y="215"/>
                    <a:pt x="30" y="215"/>
                  </a:cubicBezTo>
                  <a:cubicBezTo>
                    <a:pt x="28" y="214"/>
                    <a:pt x="27" y="213"/>
                    <a:pt x="26" y="2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205F8769-094F-4E74-88C1-53DCA4E741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91" y="782"/>
              <a:ext cx="856" cy="926"/>
            </a:xfrm>
            <a:custGeom>
              <a:avLst/>
              <a:gdLst>
                <a:gd name="T0" fmla="*/ 21 w 363"/>
                <a:gd name="T1" fmla="*/ 0 h 393"/>
                <a:gd name="T2" fmla="*/ 19 w 363"/>
                <a:gd name="T3" fmla="*/ 35 h 393"/>
                <a:gd name="T4" fmla="*/ 16 w 363"/>
                <a:gd name="T5" fmla="*/ 84 h 393"/>
                <a:gd name="T6" fmla="*/ 10 w 363"/>
                <a:gd name="T7" fmla="*/ 180 h 393"/>
                <a:gd name="T8" fmla="*/ 9 w 363"/>
                <a:gd name="T9" fmla="*/ 191 h 393"/>
                <a:gd name="T10" fmla="*/ 8 w 363"/>
                <a:gd name="T11" fmla="*/ 210 h 393"/>
                <a:gd name="T12" fmla="*/ 14 w 363"/>
                <a:gd name="T13" fmla="*/ 210 h 393"/>
                <a:gd name="T14" fmla="*/ 15 w 363"/>
                <a:gd name="T15" fmla="*/ 191 h 393"/>
                <a:gd name="T16" fmla="*/ 15 w 363"/>
                <a:gd name="T17" fmla="*/ 180 h 393"/>
                <a:gd name="T18" fmla="*/ 26 w 363"/>
                <a:gd name="T19" fmla="*/ 6 h 393"/>
                <a:gd name="T20" fmla="*/ 355 w 363"/>
                <a:gd name="T21" fmla="*/ 137 h 393"/>
                <a:gd name="T22" fmla="*/ 244 w 363"/>
                <a:gd name="T23" fmla="*/ 271 h 393"/>
                <a:gd name="T24" fmla="*/ 237 w 363"/>
                <a:gd name="T25" fmla="*/ 279 h 393"/>
                <a:gd name="T26" fmla="*/ 225 w 363"/>
                <a:gd name="T27" fmla="*/ 294 h 393"/>
                <a:gd name="T28" fmla="*/ 229 w 363"/>
                <a:gd name="T29" fmla="*/ 297 h 393"/>
                <a:gd name="T30" fmla="*/ 241 w 363"/>
                <a:gd name="T31" fmla="*/ 283 h 393"/>
                <a:gd name="T32" fmla="*/ 248 w 363"/>
                <a:gd name="T33" fmla="*/ 274 h 393"/>
                <a:gd name="T34" fmla="*/ 361 w 363"/>
                <a:gd name="T35" fmla="*/ 138 h 393"/>
                <a:gd name="T36" fmla="*/ 363 w 363"/>
                <a:gd name="T37" fmla="*/ 136 h 393"/>
                <a:gd name="T38" fmla="*/ 361 w 363"/>
                <a:gd name="T39" fmla="*/ 134 h 393"/>
                <a:gd name="T40" fmla="*/ 24 w 363"/>
                <a:gd name="T41" fmla="*/ 0 h 393"/>
                <a:gd name="T42" fmla="*/ 21 w 363"/>
                <a:gd name="T43" fmla="*/ 0 h 393"/>
                <a:gd name="T44" fmla="*/ 3 w 363"/>
                <a:gd name="T45" fmla="*/ 297 h 393"/>
                <a:gd name="T46" fmla="*/ 0 w 363"/>
                <a:gd name="T47" fmla="*/ 334 h 393"/>
                <a:gd name="T48" fmla="*/ 3 w 363"/>
                <a:gd name="T49" fmla="*/ 335 h 393"/>
                <a:gd name="T50" fmla="*/ 147 w 363"/>
                <a:gd name="T51" fmla="*/ 392 h 393"/>
                <a:gd name="T52" fmla="*/ 149 w 363"/>
                <a:gd name="T53" fmla="*/ 393 h 393"/>
                <a:gd name="T54" fmla="*/ 173 w 363"/>
                <a:gd name="T55" fmla="*/ 365 h 393"/>
                <a:gd name="T56" fmla="*/ 169 w 363"/>
                <a:gd name="T57" fmla="*/ 361 h 393"/>
                <a:gd name="T58" fmla="*/ 149 w 363"/>
                <a:gd name="T59" fmla="*/ 386 h 393"/>
                <a:gd name="T60" fmla="*/ 6 w 363"/>
                <a:gd name="T61" fmla="*/ 329 h 393"/>
                <a:gd name="T62" fmla="*/ 8 w 363"/>
                <a:gd name="T63" fmla="*/ 298 h 393"/>
                <a:gd name="T64" fmla="*/ 3 w 363"/>
                <a:gd name="T65" fmla="*/ 2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393">
                  <a:moveTo>
                    <a:pt x="21" y="0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10" y="210"/>
                    <a:pt x="12" y="210"/>
                    <a:pt x="14" y="210"/>
                  </a:cubicBezTo>
                  <a:cubicBezTo>
                    <a:pt x="15" y="191"/>
                    <a:pt x="15" y="191"/>
                    <a:pt x="15" y="191"/>
                  </a:cubicBezTo>
                  <a:cubicBezTo>
                    <a:pt x="15" y="180"/>
                    <a:pt x="15" y="180"/>
                    <a:pt x="15" y="18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48" y="14"/>
                    <a:pt x="261" y="59"/>
                    <a:pt x="355" y="137"/>
                  </a:cubicBezTo>
                  <a:cubicBezTo>
                    <a:pt x="244" y="271"/>
                    <a:pt x="244" y="271"/>
                    <a:pt x="244" y="271"/>
                  </a:cubicBezTo>
                  <a:cubicBezTo>
                    <a:pt x="237" y="279"/>
                    <a:pt x="237" y="279"/>
                    <a:pt x="237" y="279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6" y="295"/>
                    <a:pt x="228" y="296"/>
                    <a:pt x="229" y="297"/>
                  </a:cubicBezTo>
                  <a:cubicBezTo>
                    <a:pt x="241" y="283"/>
                    <a:pt x="241" y="283"/>
                    <a:pt x="241" y="283"/>
                  </a:cubicBezTo>
                  <a:cubicBezTo>
                    <a:pt x="248" y="274"/>
                    <a:pt x="248" y="274"/>
                    <a:pt x="248" y="274"/>
                  </a:cubicBezTo>
                  <a:cubicBezTo>
                    <a:pt x="361" y="138"/>
                    <a:pt x="361" y="138"/>
                    <a:pt x="361" y="138"/>
                  </a:cubicBezTo>
                  <a:cubicBezTo>
                    <a:pt x="363" y="136"/>
                    <a:pt x="363" y="136"/>
                    <a:pt x="363" y="136"/>
                  </a:cubicBezTo>
                  <a:cubicBezTo>
                    <a:pt x="361" y="134"/>
                    <a:pt x="361" y="134"/>
                    <a:pt x="361" y="134"/>
                  </a:cubicBezTo>
                  <a:cubicBezTo>
                    <a:pt x="265" y="54"/>
                    <a:pt x="148" y="8"/>
                    <a:pt x="24" y="0"/>
                  </a:cubicBezTo>
                  <a:lnTo>
                    <a:pt x="21" y="0"/>
                  </a:lnTo>
                  <a:close/>
                  <a:moveTo>
                    <a:pt x="3" y="297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3" y="335"/>
                    <a:pt x="3" y="335"/>
                    <a:pt x="3" y="335"/>
                  </a:cubicBezTo>
                  <a:cubicBezTo>
                    <a:pt x="56" y="338"/>
                    <a:pt x="106" y="358"/>
                    <a:pt x="147" y="392"/>
                  </a:cubicBezTo>
                  <a:cubicBezTo>
                    <a:pt x="149" y="393"/>
                    <a:pt x="149" y="393"/>
                    <a:pt x="149" y="393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72" y="364"/>
                    <a:pt x="170" y="363"/>
                    <a:pt x="169" y="361"/>
                  </a:cubicBezTo>
                  <a:cubicBezTo>
                    <a:pt x="149" y="386"/>
                    <a:pt x="149" y="386"/>
                    <a:pt x="149" y="386"/>
                  </a:cubicBezTo>
                  <a:cubicBezTo>
                    <a:pt x="108" y="353"/>
                    <a:pt x="59" y="333"/>
                    <a:pt x="6" y="329"/>
                  </a:cubicBezTo>
                  <a:cubicBezTo>
                    <a:pt x="8" y="298"/>
                    <a:pt x="8" y="298"/>
                    <a:pt x="8" y="298"/>
                  </a:cubicBezTo>
                  <a:cubicBezTo>
                    <a:pt x="6" y="297"/>
                    <a:pt x="5" y="297"/>
                    <a:pt x="3" y="2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B693E1-982F-42BF-BAF5-8F45F87B8D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85" y="2208"/>
              <a:ext cx="934" cy="868"/>
            </a:xfrm>
            <a:custGeom>
              <a:avLst/>
              <a:gdLst>
                <a:gd name="T0" fmla="*/ 334 w 396"/>
                <a:gd name="T1" fmla="*/ 0 h 368"/>
                <a:gd name="T2" fmla="*/ 283 w 396"/>
                <a:gd name="T3" fmla="*/ 5 h 368"/>
                <a:gd name="T4" fmla="*/ 284 w 396"/>
                <a:gd name="T5" fmla="*/ 10 h 368"/>
                <a:gd name="T6" fmla="*/ 329 w 396"/>
                <a:gd name="T7" fmla="*/ 6 h 368"/>
                <a:gd name="T8" fmla="*/ 389 w 396"/>
                <a:gd name="T9" fmla="*/ 147 h 368"/>
                <a:gd name="T10" fmla="*/ 355 w 396"/>
                <a:gd name="T11" fmla="*/ 176 h 368"/>
                <a:gd name="T12" fmla="*/ 359 w 396"/>
                <a:gd name="T13" fmla="*/ 180 h 368"/>
                <a:gd name="T14" fmla="*/ 396 w 396"/>
                <a:gd name="T15" fmla="*/ 147 h 368"/>
                <a:gd name="T16" fmla="*/ 395 w 396"/>
                <a:gd name="T17" fmla="*/ 145 h 368"/>
                <a:gd name="T18" fmla="*/ 334 w 396"/>
                <a:gd name="T19" fmla="*/ 3 h 368"/>
                <a:gd name="T20" fmla="*/ 334 w 396"/>
                <a:gd name="T21" fmla="*/ 0 h 368"/>
                <a:gd name="T22" fmla="*/ 278 w 396"/>
                <a:gd name="T23" fmla="*/ 5 h 368"/>
                <a:gd name="T24" fmla="*/ 190 w 396"/>
                <a:gd name="T25" fmla="*/ 13 h 368"/>
                <a:gd name="T26" fmla="*/ 179 w 396"/>
                <a:gd name="T27" fmla="*/ 14 h 368"/>
                <a:gd name="T28" fmla="*/ 83 w 396"/>
                <a:gd name="T29" fmla="*/ 22 h 368"/>
                <a:gd name="T30" fmla="*/ 33 w 396"/>
                <a:gd name="T31" fmla="*/ 27 h 368"/>
                <a:gd name="T32" fmla="*/ 0 w 396"/>
                <a:gd name="T33" fmla="*/ 30 h 368"/>
                <a:gd name="T34" fmla="*/ 0 w 396"/>
                <a:gd name="T35" fmla="*/ 33 h 368"/>
                <a:gd name="T36" fmla="*/ 143 w 396"/>
                <a:gd name="T37" fmla="*/ 366 h 368"/>
                <a:gd name="T38" fmla="*/ 145 w 396"/>
                <a:gd name="T39" fmla="*/ 368 h 368"/>
                <a:gd name="T40" fmla="*/ 281 w 396"/>
                <a:gd name="T41" fmla="*/ 249 h 368"/>
                <a:gd name="T42" fmla="*/ 289 w 396"/>
                <a:gd name="T43" fmla="*/ 242 h 368"/>
                <a:gd name="T44" fmla="*/ 355 w 396"/>
                <a:gd name="T45" fmla="*/ 184 h 368"/>
                <a:gd name="T46" fmla="*/ 351 w 396"/>
                <a:gd name="T47" fmla="*/ 180 h 368"/>
                <a:gd name="T48" fmla="*/ 285 w 396"/>
                <a:gd name="T49" fmla="*/ 238 h 368"/>
                <a:gd name="T50" fmla="*/ 277 w 396"/>
                <a:gd name="T51" fmla="*/ 245 h 368"/>
                <a:gd name="T52" fmla="*/ 145 w 396"/>
                <a:gd name="T53" fmla="*/ 360 h 368"/>
                <a:gd name="T54" fmla="*/ 6 w 396"/>
                <a:gd name="T55" fmla="*/ 35 h 368"/>
                <a:gd name="T56" fmla="*/ 180 w 396"/>
                <a:gd name="T57" fmla="*/ 19 h 368"/>
                <a:gd name="T58" fmla="*/ 191 w 396"/>
                <a:gd name="T59" fmla="*/ 18 h 368"/>
                <a:gd name="T60" fmla="*/ 247 w 396"/>
                <a:gd name="T61" fmla="*/ 13 h 368"/>
                <a:gd name="T62" fmla="*/ 253 w 396"/>
                <a:gd name="T63" fmla="*/ 9 h 368"/>
                <a:gd name="T64" fmla="*/ 254 w 396"/>
                <a:gd name="T65" fmla="*/ 9 h 368"/>
                <a:gd name="T66" fmla="*/ 260 w 396"/>
                <a:gd name="T67" fmla="*/ 12 h 368"/>
                <a:gd name="T68" fmla="*/ 278 w 396"/>
                <a:gd name="T69" fmla="*/ 11 h 368"/>
                <a:gd name="T70" fmla="*/ 278 w 396"/>
                <a:gd name="T71" fmla="*/ 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368">
                  <a:moveTo>
                    <a:pt x="334" y="0"/>
                  </a:moveTo>
                  <a:cubicBezTo>
                    <a:pt x="283" y="5"/>
                    <a:pt x="283" y="5"/>
                    <a:pt x="283" y="5"/>
                  </a:cubicBezTo>
                  <a:cubicBezTo>
                    <a:pt x="283" y="7"/>
                    <a:pt x="283" y="8"/>
                    <a:pt x="284" y="10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4" y="59"/>
                    <a:pt x="354" y="107"/>
                    <a:pt x="389" y="147"/>
                  </a:cubicBezTo>
                  <a:cubicBezTo>
                    <a:pt x="355" y="176"/>
                    <a:pt x="355" y="176"/>
                    <a:pt x="355" y="176"/>
                  </a:cubicBezTo>
                  <a:cubicBezTo>
                    <a:pt x="356" y="178"/>
                    <a:pt x="358" y="179"/>
                    <a:pt x="359" y="180"/>
                  </a:cubicBezTo>
                  <a:cubicBezTo>
                    <a:pt x="396" y="147"/>
                    <a:pt x="396" y="147"/>
                    <a:pt x="396" y="147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60" y="105"/>
                    <a:pt x="338" y="56"/>
                    <a:pt x="334" y="3"/>
                  </a:cubicBezTo>
                  <a:lnTo>
                    <a:pt x="334" y="0"/>
                  </a:lnTo>
                  <a:close/>
                  <a:moveTo>
                    <a:pt x="278" y="5"/>
                  </a:moveTo>
                  <a:cubicBezTo>
                    <a:pt x="190" y="13"/>
                    <a:pt x="190" y="13"/>
                    <a:pt x="190" y="13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157"/>
                    <a:pt x="61" y="272"/>
                    <a:pt x="143" y="366"/>
                  </a:cubicBezTo>
                  <a:cubicBezTo>
                    <a:pt x="145" y="368"/>
                    <a:pt x="145" y="368"/>
                    <a:pt x="145" y="368"/>
                  </a:cubicBezTo>
                  <a:cubicBezTo>
                    <a:pt x="281" y="249"/>
                    <a:pt x="281" y="249"/>
                    <a:pt x="281" y="249"/>
                  </a:cubicBezTo>
                  <a:cubicBezTo>
                    <a:pt x="289" y="242"/>
                    <a:pt x="289" y="242"/>
                    <a:pt x="289" y="242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4" y="183"/>
                    <a:pt x="352" y="181"/>
                    <a:pt x="351" y="180"/>
                  </a:cubicBezTo>
                  <a:cubicBezTo>
                    <a:pt x="285" y="238"/>
                    <a:pt x="285" y="238"/>
                    <a:pt x="285" y="238"/>
                  </a:cubicBezTo>
                  <a:cubicBezTo>
                    <a:pt x="277" y="245"/>
                    <a:pt x="277" y="245"/>
                    <a:pt x="277" y="245"/>
                  </a:cubicBezTo>
                  <a:cubicBezTo>
                    <a:pt x="145" y="360"/>
                    <a:pt x="145" y="360"/>
                    <a:pt x="145" y="360"/>
                  </a:cubicBezTo>
                  <a:cubicBezTo>
                    <a:pt x="65" y="269"/>
                    <a:pt x="17" y="156"/>
                    <a:pt x="6" y="35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48" y="11"/>
                    <a:pt x="250" y="10"/>
                    <a:pt x="253" y="9"/>
                  </a:cubicBezTo>
                  <a:cubicBezTo>
                    <a:pt x="253" y="9"/>
                    <a:pt x="254" y="9"/>
                    <a:pt x="254" y="9"/>
                  </a:cubicBezTo>
                  <a:cubicBezTo>
                    <a:pt x="257" y="9"/>
                    <a:pt x="259" y="10"/>
                    <a:pt x="260" y="12"/>
                  </a:cubicBezTo>
                  <a:cubicBezTo>
                    <a:pt x="278" y="11"/>
                    <a:pt x="278" y="11"/>
                    <a:pt x="278" y="11"/>
                  </a:cubicBezTo>
                  <a:cubicBezTo>
                    <a:pt x="278" y="9"/>
                    <a:pt x="278" y="7"/>
                    <a:pt x="278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01CF96E-4C88-4310-B931-E8342B284C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" y="2611"/>
              <a:ext cx="853" cy="927"/>
            </a:xfrm>
            <a:custGeom>
              <a:avLst/>
              <a:gdLst>
                <a:gd name="T0" fmla="*/ 214 w 362"/>
                <a:gd name="T1" fmla="*/ 0 h 393"/>
                <a:gd name="T2" fmla="*/ 181 w 362"/>
                <a:gd name="T3" fmla="*/ 39 h 393"/>
                <a:gd name="T4" fmla="*/ 185 w 362"/>
                <a:gd name="T5" fmla="*/ 42 h 393"/>
                <a:gd name="T6" fmla="*/ 214 w 362"/>
                <a:gd name="T7" fmla="*/ 7 h 393"/>
                <a:gd name="T8" fmla="*/ 357 w 362"/>
                <a:gd name="T9" fmla="*/ 64 h 393"/>
                <a:gd name="T10" fmla="*/ 354 w 362"/>
                <a:gd name="T11" fmla="*/ 109 h 393"/>
                <a:gd name="T12" fmla="*/ 359 w 362"/>
                <a:gd name="T13" fmla="*/ 110 h 393"/>
                <a:gd name="T14" fmla="*/ 362 w 362"/>
                <a:gd name="T15" fmla="*/ 59 h 393"/>
                <a:gd name="T16" fmla="*/ 360 w 362"/>
                <a:gd name="T17" fmla="*/ 58 h 393"/>
                <a:gd name="T18" fmla="*/ 216 w 362"/>
                <a:gd name="T19" fmla="*/ 1 h 393"/>
                <a:gd name="T20" fmla="*/ 214 w 362"/>
                <a:gd name="T21" fmla="*/ 0 h 393"/>
                <a:gd name="T22" fmla="*/ 178 w 362"/>
                <a:gd name="T23" fmla="*/ 43 h 393"/>
                <a:gd name="T24" fmla="*/ 122 w 362"/>
                <a:gd name="T25" fmla="*/ 110 h 393"/>
                <a:gd name="T26" fmla="*/ 115 w 362"/>
                <a:gd name="T27" fmla="*/ 119 h 393"/>
                <a:gd name="T28" fmla="*/ 0 w 362"/>
                <a:gd name="T29" fmla="*/ 257 h 393"/>
                <a:gd name="T30" fmla="*/ 2 w 362"/>
                <a:gd name="T31" fmla="*/ 259 h 393"/>
                <a:gd name="T32" fmla="*/ 339 w 362"/>
                <a:gd name="T33" fmla="*/ 393 h 393"/>
                <a:gd name="T34" fmla="*/ 342 w 362"/>
                <a:gd name="T35" fmla="*/ 393 h 393"/>
                <a:gd name="T36" fmla="*/ 344 w 362"/>
                <a:gd name="T37" fmla="*/ 362 h 393"/>
                <a:gd name="T38" fmla="*/ 345 w 362"/>
                <a:gd name="T39" fmla="*/ 347 h 393"/>
                <a:gd name="T40" fmla="*/ 353 w 362"/>
                <a:gd name="T41" fmla="*/ 213 h 393"/>
                <a:gd name="T42" fmla="*/ 354 w 362"/>
                <a:gd name="T43" fmla="*/ 202 h 393"/>
                <a:gd name="T44" fmla="*/ 359 w 362"/>
                <a:gd name="T45" fmla="*/ 115 h 393"/>
                <a:gd name="T46" fmla="*/ 353 w 362"/>
                <a:gd name="T47" fmla="*/ 115 h 393"/>
                <a:gd name="T48" fmla="*/ 348 w 362"/>
                <a:gd name="T49" fmla="*/ 202 h 393"/>
                <a:gd name="T50" fmla="*/ 347 w 362"/>
                <a:gd name="T51" fmla="*/ 213 h 393"/>
                <a:gd name="T52" fmla="*/ 337 w 362"/>
                <a:gd name="T53" fmla="*/ 387 h 393"/>
                <a:gd name="T54" fmla="*/ 7 w 362"/>
                <a:gd name="T55" fmla="*/ 256 h 393"/>
                <a:gd name="T56" fmla="*/ 119 w 362"/>
                <a:gd name="T57" fmla="*/ 122 h 393"/>
                <a:gd name="T58" fmla="*/ 126 w 362"/>
                <a:gd name="T59" fmla="*/ 114 h 393"/>
                <a:gd name="T60" fmla="*/ 164 w 362"/>
                <a:gd name="T61" fmla="*/ 68 h 393"/>
                <a:gd name="T62" fmla="*/ 165 w 362"/>
                <a:gd name="T63" fmla="*/ 65 h 393"/>
                <a:gd name="T64" fmla="*/ 169 w 362"/>
                <a:gd name="T65" fmla="*/ 62 h 393"/>
                <a:gd name="T66" fmla="*/ 182 w 362"/>
                <a:gd name="T67" fmla="*/ 46 h 393"/>
                <a:gd name="T68" fmla="*/ 178 w 362"/>
                <a:gd name="T69" fmla="*/ 4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2" h="393">
                  <a:moveTo>
                    <a:pt x="214" y="0"/>
                  </a:moveTo>
                  <a:cubicBezTo>
                    <a:pt x="181" y="39"/>
                    <a:pt x="181" y="39"/>
                    <a:pt x="181" y="39"/>
                  </a:cubicBezTo>
                  <a:cubicBezTo>
                    <a:pt x="182" y="40"/>
                    <a:pt x="184" y="41"/>
                    <a:pt x="185" y="42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55" y="40"/>
                    <a:pt x="304" y="60"/>
                    <a:pt x="357" y="64"/>
                  </a:cubicBezTo>
                  <a:cubicBezTo>
                    <a:pt x="354" y="109"/>
                    <a:pt x="354" y="109"/>
                    <a:pt x="354" y="109"/>
                  </a:cubicBezTo>
                  <a:cubicBezTo>
                    <a:pt x="356" y="109"/>
                    <a:pt x="357" y="109"/>
                    <a:pt x="359" y="110"/>
                  </a:cubicBezTo>
                  <a:cubicBezTo>
                    <a:pt x="362" y="59"/>
                    <a:pt x="362" y="59"/>
                    <a:pt x="362" y="59"/>
                  </a:cubicBezTo>
                  <a:cubicBezTo>
                    <a:pt x="360" y="58"/>
                    <a:pt x="360" y="58"/>
                    <a:pt x="360" y="58"/>
                  </a:cubicBezTo>
                  <a:cubicBezTo>
                    <a:pt x="307" y="55"/>
                    <a:pt x="257" y="35"/>
                    <a:pt x="216" y="1"/>
                  </a:cubicBezTo>
                  <a:lnTo>
                    <a:pt x="214" y="0"/>
                  </a:lnTo>
                  <a:close/>
                  <a:moveTo>
                    <a:pt x="178" y="43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" y="259"/>
                    <a:pt x="2" y="259"/>
                    <a:pt x="2" y="259"/>
                  </a:cubicBezTo>
                  <a:cubicBezTo>
                    <a:pt x="98" y="339"/>
                    <a:pt x="215" y="385"/>
                    <a:pt x="339" y="393"/>
                  </a:cubicBezTo>
                  <a:cubicBezTo>
                    <a:pt x="342" y="393"/>
                    <a:pt x="342" y="393"/>
                    <a:pt x="342" y="393"/>
                  </a:cubicBezTo>
                  <a:cubicBezTo>
                    <a:pt x="344" y="362"/>
                    <a:pt x="344" y="362"/>
                    <a:pt x="344" y="362"/>
                  </a:cubicBezTo>
                  <a:cubicBezTo>
                    <a:pt x="345" y="347"/>
                    <a:pt x="345" y="347"/>
                    <a:pt x="345" y="347"/>
                  </a:cubicBezTo>
                  <a:cubicBezTo>
                    <a:pt x="353" y="213"/>
                    <a:pt x="353" y="213"/>
                    <a:pt x="353" y="213"/>
                  </a:cubicBezTo>
                  <a:cubicBezTo>
                    <a:pt x="354" y="202"/>
                    <a:pt x="354" y="202"/>
                    <a:pt x="354" y="202"/>
                  </a:cubicBezTo>
                  <a:cubicBezTo>
                    <a:pt x="359" y="115"/>
                    <a:pt x="359" y="115"/>
                    <a:pt x="359" y="115"/>
                  </a:cubicBezTo>
                  <a:cubicBezTo>
                    <a:pt x="357" y="115"/>
                    <a:pt x="355" y="115"/>
                    <a:pt x="353" y="115"/>
                  </a:cubicBezTo>
                  <a:cubicBezTo>
                    <a:pt x="348" y="202"/>
                    <a:pt x="348" y="202"/>
                    <a:pt x="348" y="202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215" y="379"/>
                    <a:pt x="102" y="334"/>
                    <a:pt x="7" y="256"/>
                  </a:cubicBezTo>
                  <a:cubicBezTo>
                    <a:pt x="119" y="122"/>
                    <a:pt x="119" y="122"/>
                    <a:pt x="119" y="122"/>
                  </a:cubicBezTo>
                  <a:cubicBezTo>
                    <a:pt x="126" y="114"/>
                    <a:pt x="126" y="114"/>
                    <a:pt x="126" y="114"/>
                  </a:cubicBezTo>
                  <a:cubicBezTo>
                    <a:pt x="164" y="68"/>
                    <a:pt x="164" y="68"/>
                    <a:pt x="164" y="68"/>
                  </a:cubicBezTo>
                  <a:cubicBezTo>
                    <a:pt x="164" y="67"/>
                    <a:pt x="164" y="66"/>
                    <a:pt x="165" y="65"/>
                  </a:cubicBezTo>
                  <a:cubicBezTo>
                    <a:pt x="166" y="64"/>
                    <a:pt x="167" y="63"/>
                    <a:pt x="169" y="62"/>
                  </a:cubicBezTo>
                  <a:cubicBezTo>
                    <a:pt x="182" y="46"/>
                    <a:pt x="182" y="46"/>
                    <a:pt x="182" y="46"/>
                  </a:cubicBezTo>
                  <a:cubicBezTo>
                    <a:pt x="180" y="45"/>
                    <a:pt x="179" y="44"/>
                    <a:pt x="178" y="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349E547-5B36-452A-9669-48D199D005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5" y="2154"/>
              <a:ext cx="1137" cy="1136"/>
            </a:xfrm>
            <a:custGeom>
              <a:avLst/>
              <a:gdLst>
                <a:gd name="T0" fmla="*/ 482 w 482"/>
                <a:gd name="T1" fmla="*/ 0 h 482"/>
                <a:gd name="T2" fmla="*/ 408 w 482"/>
                <a:gd name="T3" fmla="*/ 0 h 482"/>
                <a:gd name="T4" fmla="*/ 397 w 482"/>
                <a:gd name="T5" fmla="*/ 0 h 482"/>
                <a:gd name="T6" fmla="*/ 378 w 482"/>
                <a:gd name="T7" fmla="*/ 0 h 482"/>
                <a:gd name="T8" fmla="*/ 378 w 482"/>
                <a:gd name="T9" fmla="*/ 2 h 482"/>
                <a:gd name="T10" fmla="*/ 312 w 482"/>
                <a:gd name="T11" fmla="*/ 2 h 482"/>
                <a:gd name="T12" fmla="*/ 312 w 482"/>
                <a:gd name="T13" fmla="*/ 5 h 482"/>
                <a:gd name="T14" fmla="*/ 2 w 482"/>
                <a:gd name="T15" fmla="*/ 312 h 482"/>
                <a:gd name="T16" fmla="*/ 0 w 482"/>
                <a:gd name="T17" fmla="*/ 312 h 482"/>
                <a:gd name="T18" fmla="*/ 0 w 482"/>
                <a:gd name="T19" fmla="*/ 326 h 482"/>
                <a:gd name="T20" fmla="*/ 2 w 482"/>
                <a:gd name="T21" fmla="*/ 326 h 482"/>
                <a:gd name="T22" fmla="*/ 5 w 482"/>
                <a:gd name="T23" fmla="*/ 326 h 482"/>
                <a:gd name="T24" fmla="*/ 5 w 482"/>
                <a:gd name="T25" fmla="*/ 317 h 482"/>
                <a:gd name="T26" fmla="*/ 317 w 482"/>
                <a:gd name="T27" fmla="*/ 5 h 482"/>
                <a:gd name="T28" fmla="*/ 476 w 482"/>
                <a:gd name="T29" fmla="*/ 5 h 482"/>
                <a:gd name="T30" fmla="*/ 5 w 482"/>
                <a:gd name="T31" fmla="*/ 476 h 482"/>
                <a:gd name="T32" fmla="*/ 5 w 482"/>
                <a:gd name="T33" fmla="*/ 408 h 482"/>
                <a:gd name="T34" fmla="*/ 5 w 482"/>
                <a:gd name="T35" fmla="*/ 397 h 482"/>
                <a:gd name="T36" fmla="*/ 5 w 482"/>
                <a:gd name="T37" fmla="*/ 342 h 482"/>
                <a:gd name="T38" fmla="*/ 2 w 482"/>
                <a:gd name="T39" fmla="*/ 342 h 482"/>
                <a:gd name="T40" fmla="*/ 2 w 482"/>
                <a:gd name="T41" fmla="*/ 342 h 482"/>
                <a:gd name="T42" fmla="*/ 0 w 482"/>
                <a:gd name="T43" fmla="*/ 342 h 482"/>
                <a:gd name="T44" fmla="*/ 0 w 482"/>
                <a:gd name="T45" fmla="*/ 397 h 482"/>
                <a:gd name="T46" fmla="*/ 0 w 482"/>
                <a:gd name="T47" fmla="*/ 408 h 482"/>
                <a:gd name="T48" fmla="*/ 0 w 482"/>
                <a:gd name="T49" fmla="*/ 482 h 482"/>
                <a:gd name="T50" fmla="*/ 2 w 482"/>
                <a:gd name="T51" fmla="*/ 482 h 482"/>
                <a:gd name="T52" fmla="*/ 482 w 482"/>
                <a:gd name="T53" fmla="*/ 5 h 482"/>
                <a:gd name="T54" fmla="*/ 482 w 482"/>
                <a:gd name="T55" fmla="*/ 2 h 482"/>
                <a:gd name="T56" fmla="*/ 482 w 482"/>
                <a:gd name="T57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8" y="1"/>
                    <a:pt x="378" y="2"/>
                    <a:pt x="378" y="2"/>
                  </a:cubicBezTo>
                  <a:cubicBezTo>
                    <a:pt x="312" y="2"/>
                    <a:pt x="312" y="2"/>
                    <a:pt x="312" y="2"/>
                  </a:cubicBezTo>
                  <a:cubicBezTo>
                    <a:pt x="312" y="3"/>
                    <a:pt x="312" y="4"/>
                    <a:pt x="312" y="5"/>
                  </a:cubicBezTo>
                  <a:cubicBezTo>
                    <a:pt x="310" y="174"/>
                    <a:pt x="172" y="312"/>
                    <a:pt x="2" y="31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" y="326"/>
                    <a:pt x="1" y="326"/>
                    <a:pt x="2" y="326"/>
                  </a:cubicBezTo>
                  <a:cubicBezTo>
                    <a:pt x="3" y="326"/>
                    <a:pt x="4" y="326"/>
                    <a:pt x="5" y="326"/>
                  </a:cubicBezTo>
                  <a:cubicBezTo>
                    <a:pt x="5" y="317"/>
                    <a:pt x="5" y="317"/>
                    <a:pt x="5" y="317"/>
                  </a:cubicBezTo>
                  <a:cubicBezTo>
                    <a:pt x="177" y="316"/>
                    <a:pt x="316" y="177"/>
                    <a:pt x="317" y="5"/>
                  </a:cubicBezTo>
                  <a:cubicBezTo>
                    <a:pt x="476" y="5"/>
                    <a:pt x="476" y="5"/>
                    <a:pt x="476" y="5"/>
                  </a:cubicBezTo>
                  <a:cubicBezTo>
                    <a:pt x="475" y="264"/>
                    <a:pt x="264" y="475"/>
                    <a:pt x="5" y="476"/>
                  </a:cubicBezTo>
                  <a:cubicBezTo>
                    <a:pt x="5" y="408"/>
                    <a:pt x="5" y="408"/>
                    <a:pt x="5" y="408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42"/>
                    <a:pt x="5" y="342"/>
                    <a:pt x="5" y="342"/>
                  </a:cubicBezTo>
                  <a:cubicBezTo>
                    <a:pt x="4" y="342"/>
                    <a:pt x="3" y="342"/>
                    <a:pt x="2" y="342"/>
                  </a:cubicBezTo>
                  <a:cubicBezTo>
                    <a:pt x="2" y="342"/>
                    <a:pt x="2" y="342"/>
                    <a:pt x="2" y="342"/>
                  </a:cubicBezTo>
                  <a:cubicBezTo>
                    <a:pt x="1" y="342"/>
                    <a:pt x="1" y="342"/>
                    <a:pt x="0" y="342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2" y="482"/>
                    <a:pt x="2" y="482"/>
                    <a:pt x="2" y="482"/>
                  </a:cubicBezTo>
                  <a:cubicBezTo>
                    <a:pt x="266" y="482"/>
                    <a:pt x="480" y="268"/>
                    <a:pt x="482" y="5"/>
                  </a:cubicBezTo>
                  <a:cubicBezTo>
                    <a:pt x="482" y="4"/>
                    <a:pt x="482" y="3"/>
                    <a:pt x="482" y="2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AB94FBF-8CDC-436E-8E0C-7B5851D728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1" y="1030"/>
              <a:ext cx="1136" cy="1136"/>
            </a:xfrm>
            <a:custGeom>
              <a:avLst/>
              <a:gdLst>
                <a:gd name="T0" fmla="*/ 482 w 482"/>
                <a:gd name="T1" fmla="*/ 0 h 482"/>
                <a:gd name="T2" fmla="*/ 479 w 482"/>
                <a:gd name="T3" fmla="*/ 0 h 482"/>
                <a:gd name="T4" fmla="*/ 0 w 482"/>
                <a:gd name="T5" fmla="*/ 479 h 482"/>
                <a:gd name="T6" fmla="*/ 0 w 482"/>
                <a:gd name="T7" fmla="*/ 482 h 482"/>
                <a:gd name="T8" fmla="*/ 74 w 482"/>
                <a:gd name="T9" fmla="*/ 482 h 482"/>
                <a:gd name="T10" fmla="*/ 85 w 482"/>
                <a:gd name="T11" fmla="*/ 482 h 482"/>
                <a:gd name="T12" fmla="*/ 170 w 482"/>
                <a:gd name="T13" fmla="*/ 482 h 482"/>
                <a:gd name="T14" fmla="*/ 170 w 482"/>
                <a:gd name="T15" fmla="*/ 479 h 482"/>
                <a:gd name="T16" fmla="*/ 479 w 482"/>
                <a:gd name="T17" fmla="*/ 170 h 482"/>
                <a:gd name="T18" fmla="*/ 479 w 482"/>
                <a:gd name="T19" fmla="*/ 153 h 482"/>
                <a:gd name="T20" fmla="*/ 477 w 482"/>
                <a:gd name="T21" fmla="*/ 153 h 482"/>
                <a:gd name="T22" fmla="*/ 477 w 482"/>
                <a:gd name="T23" fmla="*/ 165 h 482"/>
                <a:gd name="T24" fmla="*/ 165 w 482"/>
                <a:gd name="T25" fmla="*/ 477 h 482"/>
                <a:gd name="T26" fmla="*/ 153 w 482"/>
                <a:gd name="T27" fmla="*/ 477 h 482"/>
                <a:gd name="T28" fmla="*/ 153 w 482"/>
                <a:gd name="T29" fmla="*/ 479 h 482"/>
                <a:gd name="T30" fmla="*/ 142 w 482"/>
                <a:gd name="T31" fmla="*/ 479 h 482"/>
                <a:gd name="T32" fmla="*/ 142 w 482"/>
                <a:gd name="T33" fmla="*/ 477 h 482"/>
                <a:gd name="T34" fmla="*/ 85 w 482"/>
                <a:gd name="T35" fmla="*/ 477 h 482"/>
                <a:gd name="T36" fmla="*/ 74 w 482"/>
                <a:gd name="T37" fmla="*/ 477 h 482"/>
                <a:gd name="T38" fmla="*/ 6 w 482"/>
                <a:gd name="T39" fmla="*/ 477 h 482"/>
                <a:gd name="T40" fmla="*/ 477 w 482"/>
                <a:gd name="T41" fmla="*/ 6 h 482"/>
                <a:gd name="T42" fmla="*/ 477 w 482"/>
                <a:gd name="T43" fmla="*/ 74 h 482"/>
                <a:gd name="T44" fmla="*/ 477 w 482"/>
                <a:gd name="T45" fmla="*/ 85 h 482"/>
                <a:gd name="T46" fmla="*/ 477 w 482"/>
                <a:gd name="T47" fmla="*/ 142 h 482"/>
                <a:gd name="T48" fmla="*/ 479 w 482"/>
                <a:gd name="T49" fmla="*/ 142 h 482"/>
                <a:gd name="T50" fmla="*/ 479 w 482"/>
                <a:gd name="T51" fmla="*/ 104 h 482"/>
                <a:gd name="T52" fmla="*/ 482 w 482"/>
                <a:gd name="T53" fmla="*/ 104 h 482"/>
                <a:gd name="T54" fmla="*/ 482 w 482"/>
                <a:gd name="T55" fmla="*/ 85 h 482"/>
                <a:gd name="T56" fmla="*/ 482 w 482"/>
                <a:gd name="T57" fmla="*/ 74 h 482"/>
                <a:gd name="T58" fmla="*/ 482 w 482"/>
                <a:gd name="T5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2" h="482">
                  <a:moveTo>
                    <a:pt x="482" y="0"/>
                  </a:moveTo>
                  <a:cubicBezTo>
                    <a:pt x="479" y="0"/>
                    <a:pt x="479" y="0"/>
                    <a:pt x="479" y="0"/>
                  </a:cubicBezTo>
                  <a:cubicBezTo>
                    <a:pt x="215" y="0"/>
                    <a:pt x="0" y="215"/>
                    <a:pt x="0" y="479"/>
                  </a:cubicBezTo>
                  <a:cubicBezTo>
                    <a:pt x="0" y="482"/>
                    <a:pt x="0" y="482"/>
                    <a:pt x="0" y="482"/>
                  </a:cubicBezTo>
                  <a:cubicBezTo>
                    <a:pt x="74" y="482"/>
                    <a:pt x="74" y="482"/>
                    <a:pt x="74" y="482"/>
                  </a:cubicBezTo>
                  <a:cubicBezTo>
                    <a:pt x="85" y="482"/>
                    <a:pt x="85" y="482"/>
                    <a:pt x="85" y="482"/>
                  </a:cubicBezTo>
                  <a:cubicBezTo>
                    <a:pt x="170" y="482"/>
                    <a:pt x="170" y="482"/>
                    <a:pt x="170" y="482"/>
                  </a:cubicBezTo>
                  <a:cubicBezTo>
                    <a:pt x="170" y="479"/>
                    <a:pt x="170" y="479"/>
                    <a:pt x="170" y="479"/>
                  </a:cubicBezTo>
                  <a:cubicBezTo>
                    <a:pt x="170" y="309"/>
                    <a:pt x="309" y="170"/>
                    <a:pt x="479" y="170"/>
                  </a:cubicBezTo>
                  <a:cubicBezTo>
                    <a:pt x="479" y="153"/>
                    <a:pt x="479" y="153"/>
                    <a:pt x="479" y="153"/>
                  </a:cubicBezTo>
                  <a:cubicBezTo>
                    <a:pt x="479" y="153"/>
                    <a:pt x="478" y="153"/>
                    <a:pt x="477" y="153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305" y="166"/>
                    <a:pt x="166" y="305"/>
                    <a:pt x="165" y="477"/>
                  </a:cubicBezTo>
                  <a:cubicBezTo>
                    <a:pt x="153" y="477"/>
                    <a:pt x="153" y="477"/>
                    <a:pt x="153" y="477"/>
                  </a:cubicBezTo>
                  <a:cubicBezTo>
                    <a:pt x="153" y="478"/>
                    <a:pt x="153" y="479"/>
                    <a:pt x="153" y="479"/>
                  </a:cubicBezTo>
                  <a:cubicBezTo>
                    <a:pt x="142" y="479"/>
                    <a:pt x="142" y="479"/>
                    <a:pt x="142" y="479"/>
                  </a:cubicBezTo>
                  <a:cubicBezTo>
                    <a:pt x="142" y="479"/>
                    <a:pt x="142" y="478"/>
                    <a:pt x="142" y="477"/>
                  </a:cubicBezTo>
                  <a:cubicBezTo>
                    <a:pt x="85" y="477"/>
                    <a:pt x="85" y="477"/>
                    <a:pt x="8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6" y="477"/>
                    <a:pt x="6" y="477"/>
                    <a:pt x="6" y="477"/>
                  </a:cubicBezTo>
                  <a:cubicBezTo>
                    <a:pt x="7" y="218"/>
                    <a:pt x="218" y="7"/>
                    <a:pt x="477" y="6"/>
                  </a:cubicBezTo>
                  <a:cubicBezTo>
                    <a:pt x="477" y="74"/>
                    <a:pt x="477" y="74"/>
                    <a:pt x="477" y="7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7" y="142"/>
                    <a:pt x="477" y="142"/>
                    <a:pt x="477" y="142"/>
                  </a:cubicBezTo>
                  <a:cubicBezTo>
                    <a:pt x="478" y="142"/>
                    <a:pt x="479" y="142"/>
                    <a:pt x="479" y="142"/>
                  </a:cubicBezTo>
                  <a:cubicBezTo>
                    <a:pt x="479" y="104"/>
                    <a:pt x="479" y="104"/>
                    <a:pt x="479" y="104"/>
                  </a:cubicBezTo>
                  <a:cubicBezTo>
                    <a:pt x="480" y="104"/>
                    <a:pt x="481" y="104"/>
                    <a:pt x="482" y="104"/>
                  </a:cubicBezTo>
                  <a:cubicBezTo>
                    <a:pt x="482" y="85"/>
                    <a:pt x="482" y="85"/>
                    <a:pt x="482" y="85"/>
                  </a:cubicBezTo>
                  <a:cubicBezTo>
                    <a:pt x="482" y="74"/>
                    <a:pt x="482" y="74"/>
                    <a:pt x="482" y="74"/>
                  </a:cubicBezTo>
                  <a:lnTo>
                    <a:pt x="4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FF815E51-BB4E-40DC-93D8-2647D8609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5" y="1364"/>
              <a:ext cx="795" cy="795"/>
            </a:xfrm>
            <a:custGeom>
              <a:avLst/>
              <a:gdLst>
                <a:gd name="T0" fmla="*/ 337 w 337"/>
                <a:gd name="T1" fmla="*/ 0 h 337"/>
                <a:gd name="T2" fmla="*/ 335 w 337"/>
                <a:gd name="T3" fmla="*/ 0 h 337"/>
                <a:gd name="T4" fmla="*/ 0 w 337"/>
                <a:gd name="T5" fmla="*/ 335 h 337"/>
                <a:gd name="T6" fmla="*/ 0 w 337"/>
                <a:gd name="T7" fmla="*/ 337 h 337"/>
                <a:gd name="T8" fmla="*/ 11 w 337"/>
                <a:gd name="T9" fmla="*/ 337 h 337"/>
                <a:gd name="T10" fmla="*/ 11 w 337"/>
                <a:gd name="T11" fmla="*/ 335 h 337"/>
                <a:gd name="T12" fmla="*/ 335 w 337"/>
                <a:gd name="T13" fmla="*/ 11 h 337"/>
                <a:gd name="T14" fmla="*/ 337 w 337"/>
                <a:gd name="T15" fmla="*/ 11 h 337"/>
                <a:gd name="T16" fmla="*/ 337 w 337"/>
                <a:gd name="T1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7" h="337">
                  <a:moveTo>
                    <a:pt x="337" y="0"/>
                  </a:moveTo>
                  <a:cubicBezTo>
                    <a:pt x="337" y="0"/>
                    <a:pt x="336" y="0"/>
                    <a:pt x="335" y="0"/>
                  </a:cubicBezTo>
                  <a:cubicBezTo>
                    <a:pt x="151" y="2"/>
                    <a:pt x="2" y="151"/>
                    <a:pt x="0" y="335"/>
                  </a:cubicBezTo>
                  <a:cubicBezTo>
                    <a:pt x="0" y="336"/>
                    <a:pt x="0" y="337"/>
                    <a:pt x="0" y="337"/>
                  </a:cubicBezTo>
                  <a:cubicBezTo>
                    <a:pt x="11" y="337"/>
                    <a:pt x="11" y="337"/>
                    <a:pt x="11" y="337"/>
                  </a:cubicBezTo>
                  <a:cubicBezTo>
                    <a:pt x="11" y="337"/>
                    <a:pt x="11" y="336"/>
                    <a:pt x="11" y="335"/>
                  </a:cubicBezTo>
                  <a:cubicBezTo>
                    <a:pt x="13" y="157"/>
                    <a:pt x="157" y="13"/>
                    <a:pt x="335" y="11"/>
                  </a:cubicBezTo>
                  <a:cubicBezTo>
                    <a:pt x="336" y="11"/>
                    <a:pt x="337" y="11"/>
                    <a:pt x="337" y="11"/>
                  </a:cubicBezTo>
                  <a:cubicBezTo>
                    <a:pt x="337" y="0"/>
                    <a:pt x="337" y="0"/>
                    <a:pt x="3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2E9C971-88E4-4CF3-B8B3-A9E5060E44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65" y="2229"/>
              <a:ext cx="816" cy="731"/>
            </a:xfrm>
            <a:custGeom>
              <a:avLst/>
              <a:gdLst>
                <a:gd name="T0" fmla="*/ 7 w 346"/>
                <a:gd name="T1" fmla="*/ 0 h 310"/>
                <a:gd name="T2" fmla="*/ 0 w 346"/>
                <a:gd name="T3" fmla="*/ 9 h 310"/>
                <a:gd name="T4" fmla="*/ 9 w 346"/>
                <a:gd name="T5" fmla="*/ 17 h 310"/>
                <a:gd name="T6" fmla="*/ 16 w 346"/>
                <a:gd name="T7" fmla="*/ 7 h 310"/>
                <a:gd name="T8" fmla="*/ 8 w 346"/>
                <a:gd name="T9" fmla="*/ 0 h 310"/>
                <a:gd name="T10" fmla="*/ 14 w 346"/>
                <a:gd name="T11" fmla="*/ 44 h 310"/>
                <a:gd name="T12" fmla="*/ 16 w 346"/>
                <a:gd name="T13" fmla="*/ 60 h 310"/>
                <a:gd name="T14" fmla="*/ 24 w 346"/>
                <a:gd name="T15" fmla="*/ 50 h 310"/>
                <a:gd name="T16" fmla="*/ 29 w 346"/>
                <a:gd name="T17" fmla="*/ 85 h 310"/>
                <a:gd name="T18" fmla="*/ 22 w 346"/>
                <a:gd name="T19" fmla="*/ 96 h 310"/>
                <a:gd name="T20" fmla="*/ 32 w 346"/>
                <a:gd name="T21" fmla="*/ 101 h 310"/>
                <a:gd name="T22" fmla="*/ 29 w 346"/>
                <a:gd name="T23" fmla="*/ 85 h 310"/>
                <a:gd name="T24" fmla="*/ 44 w 346"/>
                <a:gd name="T25" fmla="*/ 126 h 310"/>
                <a:gd name="T26" fmla="*/ 48 w 346"/>
                <a:gd name="T27" fmla="*/ 141 h 310"/>
                <a:gd name="T28" fmla="*/ 55 w 346"/>
                <a:gd name="T29" fmla="*/ 129 h 310"/>
                <a:gd name="T30" fmla="*/ 72 w 346"/>
                <a:gd name="T31" fmla="*/ 161 h 310"/>
                <a:gd name="T32" fmla="*/ 66 w 346"/>
                <a:gd name="T33" fmla="*/ 174 h 310"/>
                <a:gd name="T34" fmla="*/ 77 w 346"/>
                <a:gd name="T35" fmla="*/ 176 h 310"/>
                <a:gd name="T36" fmla="*/ 72 w 346"/>
                <a:gd name="T37" fmla="*/ 161 h 310"/>
                <a:gd name="T38" fmla="*/ 95 w 346"/>
                <a:gd name="T39" fmla="*/ 197 h 310"/>
                <a:gd name="T40" fmla="*/ 95 w 346"/>
                <a:gd name="T41" fmla="*/ 209 h 310"/>
                <a:gd name="T42" fmla="*/ 107 w 346"/>
                <a:gd name="T43" fmla="*/ 209 h 310"/>
                <a:gd name="T44" fmla="*/ 101 w 346"/>
                <a:gd name="T45" fmla="*/ 195 h 310"/>
                <a:gd name="T46" fmla="*/ 131 w 346"/>
                <a:gd name="T47" fmla="*/ 224 h 310"/>
                <a:gd name="T48" fmla="*/ 126 w 346"/>
                <a:gd name="T49" fmla="*/ 230 h 310"/>
                <a:gd name="T50" fmla="*/ 134 w 346"/>
                <a:gd name="T51" fmla="*/ 240 h 310"/>
                <a:gd name="T52" fmla="*/ 139 w 346"/>
                <a:gd name="T53" fmla="*/ 225 h 310"/>
                <a:gd name="T54" fmla="*/ 170 w 346"/>
                <a:gd name="T55" fmla="*/ 248 h 310"/>
                <a:gd name="T56" fmla="*/ 166 w 346"/>
                <a:gd name="T57" fmla="*/ 264 h 310"/>
                <a:gd name="T58" fmla="*/ 177 w 346"/>
                <a:gd name="T59" fmla="*/ 261 h 310"/>
                <a:gd name="T60" fmla="*/ 170 w 346"/>
                <a:gd name="T61" fmla="*/ 248 h 310"/>
                <a:gd name="T62" fmla="*/ 202 w 346"/>
                <a:gd name="T63" fmla="*/ 273 h 310"/>
                <a:gd name="T64" fmla="*/ 209 w 346"/>
                <a:gd name="T65" fmla="*/ 285 h 310"/>
                <a:gd name="T66" fmla="*/ 212 w 346"/>
                <a:gd name="T67" fmla="*/ 269 h 310"/>
                <a:gd name="T68" fmla="*/ 251 w 346"/>
                <a:gd name="T69" fmla="*/ 282 h 310"/>
                <a:gd name="T70" fmla="*/ 249 w 346"/>
                <a:gd name="T71" fmla="*/ 299 h 310"/>
                <a:gd name="T72" fmla="*/ 251 w 346"/>
                <a:gd name="T73" fmla="*/ 299 h 310"/>
                <a:gd name="T74" fmla="*/ 253 w 346"/>
                <a:gd name="T75" fmla="*/ 283 h 310"/>
                <a:gd name="T76" fmla="*/ 251 w 346"/>
                <a:gd name="T77" fmla="*/ 282 h 310"/>
                <a:gd name="T78" fmla="*/ 286 w 346"/>
                <a:gd name="T79" fmla="*/ 298 h 310"/>
                <a:gd name="T80" fmla="*/ 294 w 346"/>
                <a:gd name="T81" fmla="*/ 307 h 310"/>
                <a:gd name="T82" fmla="*/ 295 w 346"/>
                <a:gd name="T83" fmla="*/ 291 h 310"/>
                <a:gd name="T84" fmla="*/ 337 w 346"/>
                <a:gd name="T85" fmla="*/ 294 h 310"/>
                <a:gd name="T86" fmla="*/ 329 w 346"/>
                <a:gd name="T87" fmla="*/ 302 h 310"/>
                <a:gd name="T88" fmla="*/ 337 w 346"/>
                <a:gd name="T89" fmla="*/ 310 h 310"/>
                <a:gd name="T90" fmla="*/ 340 w 346"/>
                <a:gd name="T91" fmla="*/ 310 h 310"/>
                <a:gd name="T92" fmla="*/ 340 w 346"/>
                <a:gd name="T93" fmla="*/ 29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6" h="310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4" y="16"/>
                    <a:pt x="17" y="12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4" y="3"/>
                  </a:cubicBezTo>
                  <a:cubicBezTo>
                    <a:pt x="13" y="1"/>
                    <a:pt x="11" y="0"/>
                    <a:pt x="8" y="0"/>
                  </a:cubicBezTo>
                  <a:moveTo>
                    <a:pt x="16" y="43"/>
                  </a:moveTo>
                  <a:cubicBezTo>
                    <a:pt x="15" y="43"/>
                    <a:pt x="15" y="43"/>
                    <a:pt x="14" y="44"/>
                  </a:cubicBezTo>
                  <a:cubicBezTo>
                    <a:pt x="9" y="45"/>
                    <a:pt x="7" y="49"/>
                    <a:pt x="8" y="54"/>
                  </a:cubicBezTo>
                  <a:cubicBezTo>
                    <a:pt x="9" y="57"/>
                    <a:pt x="12" y="60"/>
                    <a:pt x="16" y="60"/>
                  </a:cubicBezTo>
                  <a:cubicBezTo>
                    <a:pt x="17" y="60"/>
                    <a:pt x="17" y="60"/>
                    <a:pt x="18" y="60"/>
                  </a:cubicBezTo>
                  <a:cubicBezTo>
                    <a:pt x="22" y="58"/>
                    <a:pt x="25" y="54"/>
                    <a:pt x="24" y="50"/>
                  </a:cubicBezTo>
                  <a:cubicBezTo>
                    <a:pt x="23" y="46"/>
                    <a:pt x="20" y="43"/>
                    <a:pt x="16" y="43"/>
                  </a:cubicBezTo>
                  <a:moveTo>
                    <a:pt x="29" y="85"/>
                  </a:moveTo>
                  <a:cubicBezTo>
                    <a:pt x="28" y="85"/>
                    <a:pt x="27" y="85"/>
                    <a:pt x="26" y="86"/>
                  </a:cubicBezTo>
                  <a:cubicBezTo>
                    <a:pt x="22" y="87"/>
                    <a:pt x="20" y="92"/>
                    <a:pt x="22" y="96"/>
                  </a:cubicBezTo>
                  <a:cubicBezTo>
                    <a:pt x="23" y="100"/>
                    <a:pt x="26" y="102"/>
                    <a:pt x="29" y="102"/>
                  </a:cubicBezTo>
                  <a:cubicBezTo>
                    <a:pt x="30" y="102"/>
                    <a:pt x="31" y="101"/>
                    <a:pt x="32" y="101"/>
                  </a:cubicBezTo>
                  <a:cubicBezTo>
                    <a:pt x="37" y="99"/>
                    <a:pt x="39" y="94"/>
                    <a:pt x="37" y="90"/>
                  </a:cubicBezTo>
                  <a:cubicBezTo>
                    <a:pt x="36" y="87"/>
                    <a:pt x="33" y="85"/>
                    <a:pt x="29" y="85"/>
                  </a:cubicBezTo>
                  <a:moveTo>
                    <a:pt x="48" y="125"/>
                  </a:moveTo>
                  <a:cubicBezTo>
                    <a:pt x="47" y="125"/>
                    <a:pt x="46" y="125"/>
                    <a:pt x="44" y="126"/>
                  </a:cubicBezTo>
                  <a:cubicBezTo>
                    <a:pt x="40" y="128"/>
                    <a:pt x="39" y="133"/>
                    <a:pt x="41" y="137"/>
                  </a:cubicBezTo>
                  <a:cubicBezTo>
                    <a:pt x="43" y="140"/>
                    <a:pt x="45" y="141"/>
                    <a:pt x="48" y="141"/>
                  </a:cubicBezTo>
                  <a:cubicBezTo>
                    <a:pt x="50" y="141"/>
                    <a:pt x="51" y="141"/>
                    <a:pt x="52" y="140"/>
                  </a:cubicBezTo>
                  <a:cubicBezTo>
                    <a:pt x="56" y="138"/>
                    <a:pt x="58" y="133"/>
                    <a:pt x="55" y="129"/>
                  </a:cubicBezTo>
                  <a:cubicBezTo>
                    <a:pt x="54" y="126"/>
                    <a:pt x="51" y="125"/>
                    <a:pt x="48" y="125"/>
                  </a:cubicBezTo>
                  <a:moveTo>
                    <a:pt x="72" y="161"/>
                  </a:moveTo>
                  <a:cubicBezTo>
                    <a:pt x="71" y="161"/>
                    <a:pt x="69" y="162"/>
                    <a:pt x="67" y="163"/>
                  </a:cubicBezTo>
                  <a:cubicBezTo>
                    <a:pt x="64" y="166"/>
                    <a:pt x="63" y="171"/>
                    <a:pt x="66" y="174"/>
                  </a:cubicBezTo>
                  <a:cubicBezTo>
                    <a:pt x="67" y="177"/>
                    <a:pt x="70" y="178"/>
                    <a:pt x="72" y="178"/>
                  </a:cubicBezTo>
                  <a:cubicBezTo>
                    <a:pt x="74" y="178"/>
                    <a:pt x="76" y="177"/>
                    <a:pt x="77" y="176"/>
                  </a:cubicBezTo>
                  <a:cubicBezTo>
                    <a:pt x="81" y="173"/>
                    <a:pt x="82" y="168"/>
                    <a:pt x="79" y="165"/>
                  </a:cubicBezTo>
                  <a:cubicBezTo>
                    <a:pt x="77" y="162"/>
                    <a:pt x="75" y="161"/>
                    <a:pt x="72" y="161"/>
                  </a:cubicBezTo>
                  <a:moveTo>
                    <a:pt x="101" y="195"/>
                  </a:moveTo>
                  <a:cubicBezTo>
                    <a:pt x="99" y="195"/>
                    <a:pt x="97" y="195"/>
                    <a:pt x="95" y="197"/>
                  </a:cubicBezTo>
                  <a:cubicBezTo>
                    <a:pt x="92" y="200"/>
                    <a:pt x="92" y="205"/>
                    <a:pt x="95" y="209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7" y="210"/>
                    <a:pt x="99" y="211"/>
                    <a:pt x="101" y="211"/>
                  </a:cubicBezTo>
                  <a:cubicBezTo>
                    <a:pt x="103" y="211"/>
                    <a:pt x="105" y="210"/>
                    <a:pt x="107" y="209"/>
                  </a:cubicBezTo>
                  <a:cubicBezTo>
                    <a:pt x="110" y="205"/>
                    <a:pt x="110" y="200"/>
                    <a:pt x="107" y="197"/>
                  </a:cubicBezTo>
                  <a:cubicBezTo>
                    <a:pt x="105" y="195"/>
                    <a:pt x="103" y="195"/>
                    <a:pt x="101" y="195"/>
                  </a:cubicBezTo>
                  <a:moveTo>
                    <a:pt x="134" y="224"/>
                  </a:moveTo>
                  <a:cubicBezTo>
                    <a:pt x="133" y="224"/>
                    <a:pt x="132" y="224"/>
                    <a:pt x="131" y="224"/>
                  </a:cubicBezTo>
                  <a:cubicBezTo>
                    <a:pt x="129" y="225"/>
                    <a:pt x="128" y="226"/>
                    <a:pt x="127" y="227"/>
                  </a:cubicBezTo>
                  <a:cubicBezTo>
                    <a:pt x="126" y="228"/>
                    <a:pt x="126" y="229"/>
                    <a:pt x="126" y="230"/>
                  </a:cubicBezTo>
                  <a:cubicBezTo>
                    <a:pt x="125" y="233"/>
                    <a:pt x="126" y="237"/>
                    <a:pt x="129" y="238"/>
                  </a:cubicBezTo>
                  <a:cubicBezTo>
                    <a:pt x="130" y="240"/>
                    <a:pt x="132" y="240"/>
                    <a:pt x="134" y="240"/>
                  </a:cubicBezTo>
                  <a:cubicBezTo>
                    <a:pt x="136" y="240"/>
                    <a:pt x="138" y="239"/>
                    <a:pt x="140" y="237"/>
                  </a:cubicBezTo>
                  <a:cubicBezTo>
                    <a:pt x="143" y="233"/>
                    <a:pt x="142" y="228"/>
                    <a:pt x="139" y="225"/>
                  </a:cubicBezTo>
                  <a:cubicBezTo>
                    <a:pt x="137" y="224"/>
                    <a:pt x="135" y="224"/>
                    <a:pt x="134" y="224"/>
                  </a:cubicBezTo>
                  <a:moveTo>
                    <a:pt x="170" y="248"/>
                  </a:moveTo>
                  <a:cubicBezTo>
                    <a:pt x="167" y="248"/>
                    <a:pt x="164" y="250"/>
                    <a:pt x="163" y="252"/>
                  </a:cubicBezTo>
                  <a:cubicBezTo>
                    <a:pt x="161" y="256"/>
                    <a:pt x="162" y="261"/>
                    <a:pt x="166" y="264"/>
                  </a:cubicBezTo>
                  <a:cubicBezTo>
                    <a:pt x="167" y="265"/>
                    <a:pt x="168" y="265"/>
                    <a:pt x="170" y="265"/>
                  </a:cubicBezTo>
                  <a:cubicBezTo>
                    <a:pt x="173" y="265"/>
                    <a:pt x="175" y="263"/>
                    <a:pt x="177" y="261"/>
                  </a:cubicBezTo>
                  <a:cubicBezTo>
                    <a:pt x="179" y="257"/>
                    <a:pt x="178" y="252"/>
                    <a:pt x="174" y="250"/>
                  </a:cubicBezTo>
                  <a:cubicBezTo>
                    <a:pt x="173" y="249"/>
                    <a:pt x="171" y="248"/>
                    <a:pt x="170" y="248"/>
                  </a:cubicBezTo>
                  <a:moveTo>
                    <a:pt x="209" y="268"/>
                  </a:moveTo>
                  <a:cubicBezTo>
                    <a:pt x="206" y="268"/>
                    <a:pt x="203" y="270"/>
                    <a:pt x="202" y="273"/>
                  </a:cubicBezTo>
                  <a:cubicBezTo>
                    <a:pt x="200" y="277"/>
                    <a:pt x="202" y="282"/>
                    <a:pt x="206" y="284"/>
                  </a:cubicBezTo>
                  <a:cubicBezTo>
                    <a:pt x="207" y="284"/>
                    <a:pt x="208" y="285"/>
                    <a:pt x="209" y="285"/>
                  </a:cubicBezTo>
                  <a:cubicBezTo>
                    <a:pt x="212" y="285"/>
                    <a:pt x="215" y="283"/>
                    <a:pt x="217" y="279"/>
                  </a:cubicBezTo>
                  <a:cubicBezTo>
                    <a:pt x="219" y="275"/>
                    <a:pt x="217" y="270"/>
                    <a:pt x="212" y="269"/>
                  </a:cubicBezTo>
                  <a:cubicBezTo>
                    <a:pt x="211" y="268"/>
                    <a:pt x="210" y="268"/>
                    <a:pt x="209" y="268"/>
                  </a:cubicBezTo>
                  <a:moveTo>
                    <a:pt x="251" y="282"/>
                  </a:moveTo>
                  <a:cubicBezTo>
                    <a:pt x="247" y="282"/>
                    <a:pt x="244" y="285"/>
                    <a:pt x="243" y="288"/>
                  </a:cubicBezTo>
                  <a:cubicBezTo>
                    <a:pt x="242" y="293"/>
                    <a:pt x="244" y="297"/>
                    <a:pt x="249" y="299"/>
                  </a:cubicBezTo>
                  <a:cubicBezTo>
                    <a:pt x="249" y="298"/>
                    <a:pt x="249" y="298"/>
                    <a:pt x="249" y="298"/>
                  </a:cubicBezTo>
                  <a:cubicBezTo>
                    <a:pt x="249" y="299"/>
                    <a:pt x="250" y="299"/>
                    <a:pt x="251" y="299"/>
                  </a:cubicBezTo>
                  <a:cubicBezTo>
                    <a:pt x="254" y="299"/>
                    <a:pt x="258" y="296"/>
                    <a:pt x="259" y="293"/>
                  </a:cubicBezTo>
                  <a:cubicBezTo>
                    <a:pt x="260" y="288"/>
                    <a:pt x="257" y="284"/>
                    <a:pt x="253" y="283"/>
                  </a:cubicBezTo>
                  <a:cubicBezTo>
                    <a:pt x="253" y="283"/>
                    <a:pt x="253" y="283"/>
                    <a:pt x="253" y="283"/>
                  </a:cubicBezTo>
                  <a:cubicBezTo>
                    <a:pt x="252" y="282"/>
                    <a:pt x="251" y="282"/>
                    <a:pt x="251" y="282"/>
                  </a:cubicBezTo>
                  <a:moveTo>
                    <a:pt x="294" y="291"/>
                  </a:moveTo>
                  <a:cubicBezTo>
                    <a:pt x="290" y="291"/>
                    <a:pt x="286" y="294"/>
                    <a:pt x="286" y="298"/>
                  </a:cubicBezTo>
                  <a:cubicBezTo>
                    <a:pt x="285" y="303"/>
                    <a:pt x="288" y="307"/>
                    <a:pt x="293" y="307"/>
                  </a:cubicBezTo>
                  <a:cubicBezTo>
                    <a:pt x="293" y="307"/>
                    <a:pt x="293" y="307"/>
                    <a:pt x="294" y="307"/>
                  </a:cubicBezTo>
                  <a:cubicBezTo>
                    <a:pt x="298" y="307"/>
                    <a:pt x="301" y="304"/>
                    <a:pt x="302" y="300"/>
                  </a:cubicBezTo>
                  <a:cubicBezTo>
                    <a:pt x="302" y="296"/>
                    <a:pt x="299" y="292"/>
                    <a:pt x="295" y="291"/>
                  </a:cubicBezTo>
                  <a:cubicBezTo>
                    <a:pt x="294" y="291"/>
                    <a:pt x="294" y="291"/>
                    <a:pt x="294" y="291"/>
                  </a:cubicBezTo>
                  <a:moveTo>
                    <a:pt x="337" y="294"/>
                  </a:moveTo>
                  <a:cubicBezTo>
                    <a:pt x="336" y="294"/>
                    <a:pt x="336" y="294"/>
                    <a:pt x="335" y="294"/>
                  </a:cubicBezTo>
                  <a:cubicBezTo>
                    <a:pt x="331" y="295"/>
                    <a:pt x="329" y="298"/>
                    <a:pt x="329" y="302"/>
                  </a:cubicBezTo>
                  <a:cubicBezTo>
                    <a:pt x="329" y="306"/>
                    <a:pt x="331" y="309"/>
                    <a:pt x="335" y="310"/>
                  </a:cubicBezTo>
                  <a:cubicBezTo>
                    <a:pt x="336" y="310"/>
                    <a:pt x="336" y="310"/>
                    <a:pt x="337" y="310"/>
                  </a:cubicBezTo>
                  <a:cubicBezTo>
                    <a:pt x="337" y="310"/>
                    <a:pt x="337" y="310"/>
                    <a:pt x="337" y="310"/>
                  </a:cubicBezTo>
                  <a:cubicBezTo>
                    <a:pt x="338" y="310"/>
                    <a:pt x="339" y="310"/>
                    <a:pt x="340" y="310"/>
                  </a:cubicBezTo>
                  <a:cubicBezTo>
                    <a:pt x="343" y="309"/>
                    <a:pt x="346" y="306"/>
                    <a:pt x="346" y="302"/>
                  </a:cubicBezTo>
                  <a:cubicBezTo>
                    <a:pt x="346" y="298"/>
                    <a:pt x="343" y="295"/>
                    <a:pt x="340" y="294"/>
                  </a:cubicBezTo>
                  <a:cubicBezTo>
                    <a:pt x="339" y="294"/>
                    <a:pt x="338" y="294"/>
                    <a:pt x="337" y="2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76E62E7D-5ECA-44AD-8469-17E9F6DF6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0" y="1275"/>
              <a:ext cx="887" cy="884"/>
            </a:xfrm>
            <a:custGeom>
              <a:avLst/>
              <a:gdLst>
                <a:gd name="T0" fmla="*/ 0 w 376"/>
                <a:gd name="T1" fmla="*/ 0 h 375"/>
                <a:gd name="T2" fmla="*/ 0 w 376"/>
                <a:gd name="T3" fmla="*/ 38 h 375"/>
                <a:gd name="T4" fmla="*/ 0 w 376"/>
                <a:gd name="T5" fmla="*/ 49 h 375"/>
                <a:gd name="T6" fmla="*/ 0 w 376"/>
                <a:gd name="T7" fmla="*/ 66 h 375"/>
                <a:gd name="T8" fmla="*/ 0 w 376"/>
                <a:gd name="T9" fmla="*/ 88 h 375"/>
                <a:gd name="T10" fmla="*/ 16 w 376"/>
                <a:gd name="T11" fmla="*/ 88 h 375"/>
                <a:gd name="T12" fmla="*/ 21 w 376"/>
                <a:gd name="T13" fmla="*/ 89 h 375"/>
                <a:gd name="T14" fmla="*/ 182 w 376"/>
                <a:gd name="T15" fmla="*/ 152 h 375"/>
                <a:gd name="T16" fmla="*/ 186 w 376"/>
                <a:gd name="T17" fmla="*/ 156 h 375"/>
                <a:gd name="T18" fmla="*/ 201 w 376"/>
                <a:gd name="T19" fmla="*/ 169 h 375"/>
                <a:gd name="T20" fmla="*/ 205 w 376"/>
                <a:gd name="T21" fmla="*/ 173 h 375"/>
                <a:gd name="T22" fmla="*/ 288 w 376"/>
                <a:gd name="T23" fmla="*/ 373 h 375"/>
                <a:gd name="T24" fmla="*/ 288 w 376"/>
                <a:gd name="T25" fmla="*/ 375 h 375"/>
                <a:gd name="T26" fmla="*/ 310 w 376"/>
                <a:gd name="T27" fmla="*/ 375 h 375"/>
                <a:gd name="T28" fmla="*/ 376 w 376"/>
                <a:gd name="T29" fmla="*/ 375 h 375"/>
                <a:gd name="T30" fmla="*/ 376 w 376"/>
                <a:gd name="T31" fmla="*/ 373 h 375"/>
                <a:gd name="T32" fmla="*/ 266 w 376"/>
                <a:gd name="T33" fmla="*/ 111 h 375"/>
                <a:gd name="T34" fmla="*/ 263 w 376"/>
                <a:gd name="T35" fmla="*/ 107 h 375"/>
                <a:gd name="T36" fmla="*/ 242 w 376"/>
                <a:gd name="T37" fmla="*/ 88 h 375"/>
                <a:gd name="T38" fmla="*/ 238 w 376"/>
                <a:gd name="T39" fmla="*/ 85 h 375"/>
                <a:gd name="T40" fmla="*/ 27 w 376"/>
                <a:gd name="T41" fmla="*/ 1 h 375"/>
                <a:gd name="T42" fmla="*/ 21 w 376"/>
                <a:gd name="T43" fmla="*/ 1 h 375"/>
                <a:gd name="T44" fmla="*/ 3 w 376"/>
                <a:gd name="T45" fmla="*/ 0 h 375"/>
                <a:gd name="T46" fmla="*/ 0 w 376"/>
                <a:gd name="T47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6" h="375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6" y="88"/>
                    <a:pt x="11" y="88"/>
                    <a:pt x="16" y="88"/>
                  </a:cubicBezTo>
                  <a:cubicBezTo>
                    <a:pt x="18" y="88"/>
                    <a:pt x="19" y="88"/>
                    <a:pt x="21" y="89"/>
                  </a:cubicBezTo>
                  <a:cubicBezTo>
                    <a:pt x="82" y="93"/>
                    <a:pt x="137" y="116"/>
                    <a:pt x="182" y="152"/>
                  </a:cubicBezTo>
                  <a:cubicBezTo>
                    <a:pt x="183" y="154"/>
                    <a:pt x="185" y="155"/>
                    <a:pt x="186" y="156"/>
                  </a:cubicBezTo>
                  <a:cubicBezTo>
                    <a:pt x="191" y="160"/>
                    <a:pt x="196" y="165"/>
                    <a:pt x="201" y="169"/>
                  </a:cubicBezTo>
                  <a:cubicBezTo>
                    <a:pt x="202" y="171"/>
                    <a:pt x="203" y="172"/>
                    <a:pt x="205" y="173"/>
                  </a:cubicBezTo>
                  <a:cubicBezTo>
                    <a:pt x="256" y="225"/>
                    <a:pt x="287" y="295"/>
                    <a:pt x="288" y="373"/>
                  </a:cubicBezTo>
                  <a:cubicBezTo>
                    <a:pt x="288" y="374"/>
                    <a:pt x="288" y="375"/>
                    <a:pt x="288" y="375"/>
                  </a:cubicBezTo>
                  <a:cubicBezTo>
                    <a:pt x="310" y="375"/>
                    <a:pt x="310" y="375"/>
                    <a:pt x="310" y="375"/>
                  </a:cubicBezTo>
                  <a:cubicBezTo>
                    <a:pt x="376" y="375"/>
                    <a:pt x="376" y="375"/>
                    <a:pt x="376" y="375"/>
                  </a:cubicBezTo>
                  <a:cubicBezTo>
                    <a:pt x="376" y="375"/>
                    <a:pt x="376" y="374"/>
                    <a:pt x="376" y="373"/>
                  </a:cubicBezTo>
                  <a:cubicBezTo>
                    <a:pt x="375" y="271"/>
                    <a:pt x="333" y="178"/>
                    <a:pt x="266" y="111"/>
                  </a:cubicBezTo>
                  <a:cubicBezTo>
                    <a:pt x="265" y="109"/>
                    <a:pt x="264" y="108"/>
                    <a:pt x="263" y="107"/>
                  </a:cubicBezTo>
                  <a:cubicBezTo>
                    <a:pt x="256" y="100"/>
                    <a:pt x="249" y="94"/>
                    <a:pt x="242" y="88"/>
                  </a:cubicBezTo>
                  <a:cubicBezTo>
                    <a:pt x="241" y="87"/>
                    <a:pt x="239" y="86"/>
                    <a:pt x="238" y="85"/>
                  </a:cubicBezTo>
                  <a:cubicBezTo>
                    <a:pt x="179" y="37"/>
                    <a:pt x="106" y="6"/>
                    <a:pt x="27" y="1"/>
                  </a:cubicBezTo>
                  <a:cubicBezTo>
                    <a:pt x="25" y="1"/>
                    <a:pt x="23" y="1"/>
                    <a:pt x="21" y="1"/>
                  </a:cubicBezTo>
                  <a:cubicBezTo>
                    <a:pt x="15" y="0"/>
                    <a:pt x="9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2E0DDE9D-E208-4C44-9E13-91A46867F6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9" y="2154"/>
              <a:ext cx="742" cy="728"/>
            </a:xfrm>
            <a:custGeom>
              <a:avLst/>
              <a:gdLst>
                <a:gd name="T0" fmla="*/ 87 w 315"/>
                <a:gd name="T1" fmla="*/ 0 h 309"/>
                <a:gd name="T2" fmla="*/ 87 w 315"/>
                <a:gd name="T3" fmla="*/ 0 h 309"/>
                <a:gd name="T4" fmla="*/ 84 w 315"/>
                <a:gd name="T5" fmla="*/ 0 h 309"/>
                <a:gd name="T6" fmla="*/ 0 w 315"/>
                <a:gd name="T7" fmla="*/ 0 h 309"/>
                <a:gd name="T8" fmla="*/ 0 w 315"/>
                <a:gd name="T9" fmla="*/ 2 h 309"/>
                <a:gd name="T10" fmla="*/ 1 w 315"/>
                <a:gd name="T11" fmla="*/ 28 h 309"/>
                <a:gd name="T12" fmla="*/ 1 w 315"/>
                <a:gd name="T13" fmla="*/ 34 h 309"/>
                <a:gd name="T14" fmla="*/ 74 w 315"/>
                <a:gd name="T15" fmla="*/ 203 h 309"/>
                <a:gd name="T16" fmla="*/ 78 w 315"/>
                <a:gd name="T17" fmla="*/ 207 h 309"/>
                <a:gd name="T18" fmla="*/ 109 w 315"/>
                <a:gd name="T19" fmla="*/ 237 h 309"/>
                <a:gd name="T20" fmla="*/ 113 w 315"/>
                <a:gd name="T21" fmla="*/ 240 h 309"/>
                <a:gd name="T22" fmla="*/ 284 w 315"/>
                <a:gd name="T23" fmla="*/ 309 h 309"/>
                <a:gd name="T24" fmla="*/ 290 w 315"/>
                <a:gd name="T25" fmla="*/ 309 h 309"/>
                <a:gd name="T26" fmla="*/ 306 w 315"/>
                <a:gd name="T27" fmla="*/ 309 h 309"/>
                <a:gd name="T28" fmla="*/ 312 w 315"/>
                <a:gd name="T29" fmla="*/ 309 h 309"/>
                <a:gd name="T30" fmla="*/ 315 w 315"/>
                <a:gd name="T31" fmla="*/ 309 h 309"/>
                <a:gd name="T32" fmla="*/ 314 w 315"/>
                <a:gd name="T33" fmla="*/ 271 h 309"/>
                <a:gd name="T34" fmla="*/ 314 w 315"/>
                <a:gd name="T35" fmla="*/ 260 h 309"/>
                <a:gd name="T36" fmla="*/ 313 w 315"/>
                <a:gd name="T37" fmla="*/ 225 h 309"/>
                <a:gd name="T38" fmla="*/ 313 w 315"/>
                <a:gd name="T39" fmla="*/ 222 h 309"/>
                <a:gd name="T40" fmla="*/ 313 w 315"/>
                <a:gd name="T41" fmla="*/ 222 h 309"/>
                <a:gd name="T42" fmla="*/ 311 w 315"/>
                <a:gd name="T43" fmla="*/ 222 h 309"/>
                <a:gd name="T44" fmla="*/ 306 w 315"/>
                <a:gd name="T45" fmla="*/ 222 h 309"/>
                <a:gd name="T46" fmla="*/ 87 w 315"/>
                <a:gd name="T47" fmla="*/ 2 h 309"/>
                <a:gd name="T48" fmla="*/ 87 w 315"/>
                <a:gd name="T49" fmla="*/ 0 h 309"/>
                <a:gd name="T50" fmla="*/ 6 w 315"/>
                <a:gd name="T51" fmla="*/ 28 h 309"/>
                <a:gd name="T52" fmla="*/ 5 w 315"/>
                <a:gd name="T53" fmla="*/ 5 h 309"/>
                <a:gd name="T54" fmla="*/ 82 w 315"/>
                <a:gd name="T55" fmla="*/ 5 h 309"/>
                <a:gd name="T56" fmla="*/ 306 w 315"/>
                <a:gd name="T57" fmla="*/ 227 h 309"/>
                <a:gd name="T58" fmla="*/ 308 w 315"/>
                <a:gd name="T59" fmla="*/ 227 h 309"/>
                <a:gd name="T60" fmla="*/ 309 w 315"/>
                <a:gd name="T61" fmla="*/ 304 h 309"/>
                <a:gd name="T62" fmla="*/ 306 w 315"/>
                <a:gd name="T63" fmla="*/ 304 h 309"/>
                <a:gd name="T64" fmla="*/ 290 w 315"/>
                <a:gd name="T65" fmla="*/ 304 h 309"/>
                <a:gd name="T66" fmla="*/ 285 w 315"/>
                <a:gd name="T67" fmla="*/ 303 h 309"/>
                <a:gd name="T68" fmla="*/ 116 w 315"/>
                <a:gd name="T69" fmla="*/ 236 h 309"/>
                <a:gd name="T70" fmla="*/ 112 w 315"/>
                <a:gd name="T71" fmla="*/ 233 h 309"/>
                <a:gd name="T72" fmla="*/ 82 w 315"/>
                <a:gd name="T73" fmla="*/ 203 h 309"/>
                <a:gd name="T74" fmla="*/ 78 w 315"/>
                <a:gd name="T75" fmla="*/ 199 h 309"/>
                <a:gd name="T76" fmla="*/ 7 w 315"/>
                <a:gd name="T77" fmla="*/ 33 h 309"/>
                <a:gd name="T78" fmla="*/ 6 w 315"/>
                <a:gd name="T79" fmla="*/ 2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5" h="309">
                  <a:moveTo>
                    <a:pt x="87" y="0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1"/>
                    <a:pt x="0" y="20"/>
                    <a:pt x="1" y="28"/>
                  </a:cubicBezTo>
                  <a:cubicBezTo>
                    <a:pt x="1" y="30"/>
                    <a:pt x="1" y="32"/>
                    <a:pt x="1" y="34"/>
                  </a:cubicBezTo>
                  <a:cubicBezTo>
                    <a:pt x="8" y="98"/>
                    <a:pt x="34" y="156"/>
                    <a:pt x="74" y="203"/>
                  </a:cubicBezTo>
                  <a:cubicBezTo>
                    <a:pt x="75" y="204"/>
                    <a:pt x="77" y="206"/>
                    <a:pt x="78" y="207"/>
                  </a:cubicBezTo>
                  <a:cubicBezTo>
                    <a:pt x="87" y="218"/>
                    <a:pt x="98" y="228"/>
                    <a:pt x="109" y="237"/>
                  </a:cubicBezTo>
                  <a:cubicBezTo>
                    <a:pt x="110" y="238"/>
                    <a:pt x="111" y="239"/>
                    <a:pt x="113" y="240"/>
                  </a:cubicBezTo>
                  <a:cubicBezTo>
                    <a:pt x="160" y="279"/>
                    <a:pt x="220" y="304"/>
                    <a:pt x="284" y="309"/>
                  </a:cubicBezTo>
                  <a:cubicBezTo>
                    <a:pt x="286" y="309"/>
                    <a:pt x="288" y="309"/>
                    <a:pt x="290" y="309"/>
                  </a:cubicBezTo>
                  <a:cubicBezTo>
                    <a:pt x="295" y="309"/>
                    <a:pt x="301" y="309"/>
                    <a:pt x="306" y="309"/>
                  </a:cubicBezTo>
                  <a:cubicBezTo>
                    <a:pt x="308" y="309"/>
                    <a:pt x="310" y="309"/>
                    <a:pt x="312" y="309"/>
                  </a:cubicBezTo>
                  <a:cubicBezTo>
                    <a:pt x="315" y="309"/>
                    <a:pt x="315" y="309"/>
                    <a:pt x="315" y="309"/>
                  </a:cubicBezTo>
                  <a:cubicBezTo>
                    <a:pt x="314" y="271"/>
                    <a:pt x="314" y="271"/>
                    <a:pt x="314" y="271"/>
                  </a:cubicBezTo>
                  <a:cubicBezTo>
                    <a:pt x="314" y="260"/>
                    <a:pt x="314" y="260"/>
                    <a:pt x="314" y="260"/>
                  </a:cubicBezTo>
                  <a:cubicBezTo>
                    <a:pt x="313" y="225"/>
                    <a:pt x="313" y="225"/>
                    <a:pt x="313" y="225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3" y="222"/>
                    <a:pt x="313" y="222"/>
                    <a:pt x="313" y="222"/>
                  </a:cubicBezTo>
                  <a:cubicBezTo>
                    <a:pt x="311" y="222"/>
                    <a:pt x="311" y="222"/>
                    <a:pt x="311" y="222"/>
                  </a:cubicBezTo>
                  <a:cubicBezTo>
                    <a:pt x="309" y="222"/>
                    <a:pt x="308" y="222"/>
                    <a:pt x="306" y="222"/>
                  </a:cubicBezTo>
                  <a:cubicBezTo>
                    <a:pt x="186" y="222"/>
                    <a:pt x="87" y="123"/>
                    <a:pt x="87" y="2"/>
                  </a:cubicBezTo>
                  <a:lnTo>
                    <a:pt x="87" y="0"/>
                  </a:lnTo>
                  <a:close/>
                  <a:moveTo>
                    <a:pt x="6" y="28"/>
                  </a:moveTo>
                  <a:cubicBezTo>
                    <a:pt x="5" y="20"/>
                    <a:pt x="5" y="13"/>
                    <a:pt x="5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3" y="128"/>
                    <a:pt x="184" y="227"/>
                    <a:pt x="306" y="227"/>
                  </a:cubicBezTo>
                  <a:cubicBezTo>
                    <a:pt x="307" y="227"/>
                    <a:pt x="307" y="227"/>
                    <a:pt x="308" y="227"/>
                  </a:cubicBezTo>
                  <a:cubicBezTo>
                    <a:pt x="309" y="304"/>
                    <a:pt x="309" y="304"/>
                    <a:pt x="309" y="304"/>
                  </a:cubicBezTo>
                  <a:cubicBezTo>
                    <a:pt x="308" y="304"/>
                    <a:pt x="307" y="304"/>
                    <a:pt x="306" y="304"/>
                  </a:cubicBezTo>
                  <a:cubicBezTo>
                    <a:pt x="301" y="304"/>
                    <a:pt x="296" y="304"/>
                    <a:pt x="290" y="304"/>
                  </a:cubicBezTo>
                  <a:cubicBezTo>
                    <a:pt x="288" y="303"/>
                    <a:pt x="287" y="303"/>
                    <a:pt x="285" y="303"/>
                  </a:cubicBezTo>
                  <a:cubicBezTo>
                    <a:pt x="221" y="299"/>
                    <a:pt x="163" y="274"/>
                    <a:pt x="116" y="236"/>
                  </a:cubicBezTo>
                  <a:cubicBezTo>
                    <a:pt x="115" y="235"/>
                    <a:pt x="113" y="234"/>
                    <a:pt x="112" y="233"/>
                  </a:cubicBezTo>
                  <a:cubicBezTo>
                    <a:pt x="101" y="224"/>
                    <a:pt x="91" y="214"/>
                    <a:pt x="82" y="203"/>
                  </a:cubicBezTo>
                  <a:cubicBezTo>
                    <a:pt x="81" y="202"/>
                    <a:pt x="79" y="201"/>
                    <a:pt x="78" y="199"/>
                  </a:cubicBezTo>
                  <a:cubicBezTo>
                    <a:pt x="39" y="154"/>
                    <a:pt x="13" y="96"/>
                    <a:pt x="7" y="33"/>
                  </a:cubicBezTo>
                  <a:cubicBezTo>
                    <a:pt x="6" y="31"/>
                    <a:pt x="6" y="30"/>
                    <a:pt x="6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AB98A857-E435-4FC9-914E-17AD37C0F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45" y="1699"/>
              <a:ext cx="483" cy="377"/>
            </a:xfrm>
            <a:custGeom>
              <a:avLst/>
              <a:gdLst>
                <a:gd name="T0" fmla="*/ 0 w 205"/>
                <a:gd name="T1" fmla="*/ 0 h 160"/>
                <a:gd name="T2" fmla="*/ 0 w 205"/>
                <a:gd name="T3" fmla="*/ 160 h 160"/>
                <a:gd name="T4" fmla="*/ 2 w 205"/>
                <a:gd name="T5" fmla="*/ 160 h 160"/>
                <a:gd name="T6" fmla="*/ 4 w 205"/>
                <a:gd name="T7" fmla="*/ 160 h 160"/>
                <a:gd name="T8" fmla="*/ 4 w 205"/>
                <a:gd name="T9" fmla="*/ 4 h 160"/>
                <a:gd name="T10" fmla="*/ 179 w 205"/>
                <a:gd name="T11" fmla="*/ 4 h 160"/>
                <a:gd name="T12" fmla="*/ 179 w 205"/>
                <a:gd name="T13" fmla="*/ 0 h 160"/>
                <a:gd name="T14" fmla="*/ 0 w 205"/>
                <a:gd name="T15" fmla="*/ 0 h 160"/>
                <a:gd name="T16" fmla="*/ 183 w 205"/>
                <a:gd name="T17" fmla="*/ 0 h 160"/>
                <a:gd name="T18" fmla="*/ 183 w 205"/>
                <a:gd name="T19" fmla="*/ 4 h 160"/>
                <a:gd name="T20" fmla="*/ 204 w 205"/>
                <a:gd name="T21" fmla="*/ 4 h 160"/>
                <a:gd name="T22" fmla="*/ 205 w 205"/>
                <a:gd name="T23" fmla="*/ 0 h 160"/>
                <a:gd name="T24" fmla="*/ 183 w 205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60">
                  <a:moveTo>
                    <a:pt x="0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160"/>
                    <a:pt x="1" y="160"/>
                    <a:pt x="2" y="160"/>
                  </a:cubicBezTo>
                  <a:cubicBezTo>
                    <a:pt x="2" y="160"/>
                    <a:pt x="3" y="160"/>
                    <a:pt x="4" y="1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79" y="0"/>
                    <a:pt x="179" y="0"/>
                    <a:pt x="179" y="0"/>
                  </a:cubicBezTo>
                  <a:lnTo>
                    <a:pt x="0" y="0"/>
                  </a:lnTo>
                  <a:close/>
                  <a:moveTo>
                    <a:pt x="183" y="0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04" y="3"/>
                    <a:pt x="204" y="1"/>
                    <a:pt x="205" y="0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914D20C4-D9EE-430A-B035-C851A46611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78" y="2102"/>
              <a:ext cx="203" cy="10"/>
            </a:xfrm>
            <a:custGeom>
              <a:avLst/>
              <a:gdLst>
                <a:gd name="T0" fmla="*/ 0 w 86"/>
                <a:gd name="T1" fmla="*/ 4 h 4"/>
                <a:gd name="T2" fmla="*/ 86 w 86"/>
                <a:gd name="T3" fmla="*/ 4 h 4"/>
                <a:gd name="T4" fmla="*/ 86 w 86"/>
                <a:gd name="T5" fmla="*/ 2 h 4"/>
                <a:gd name="T6" fmla="*/ 86 w 86"/>
                <a:gd name="T7" fmla="*/ 0 h 4"/>
                <a:gd name="T8" fmla="*/ 0 w 86"/>
                <a:gd name="T9" fmla="*/ 0 h 4"/>
                <a:gd name="T10" fmla="*/ 0 w 86"/>
                <a:gd name="T11" fmla="*/ 1 h 4"/>
                <a:gd name="T12" fmla="*/ 0 w 8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">
                  <a:moveTo>
                    <a:pt x="0" y="4"/>
                  </a:moveTo>
                  <a:cubicBezTo>
                    <a:pt x="86" y="4"/>
                    <a:pt x="86" y="4"/>
                    <a:pt x="86" y="4"/>
                  </a:cubicBezTo>
                  <a:cubicBezTo>
                    <a:pt x="86" y="3"/>
                    <a:pt x="86" y="3"/>
                    <a:pt x="86" y="2"/>
                  </a:cubicBezTo>
                  <a:cubicBezTo>
                    <a:pt x="86" y="1"/>
                    <a:pt x="86" y="1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964ADB5-F48D-4938-A372-6C52874362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2" y="2102"/>
              <a:ext cx="301" cy="531"/>
            </a:xfrm>
            <a:custGeom>
              <a:avLst/>
              <a:gdLst>
                <a:gd name="T0" fmla="*/ 0 w 128"/>
                <a:gd name="T1" fmla="*/ 4 h 225"/>
                <a:gd name="T2" fmla="*/ 124 w 128"/>
                <a:gd name="T3" fmla="*/ 4 h 225"/>
                <a:gd name="T4" fmla="*/ 124 w 128"/>
                <a:gd name="T5" fmla="*/ 225 h 225"/>
                <a:gd name="T6" fmla="*/ 125 w 128"/>
                <a:gd name="T7" fmla="*/ 225 h 225"/>
                <a:gd name="T8" fmla="*/ 128 w 128"/>
                <a:gd name="T9" fmla="*/ 225 h 225"/>
                <a:gd name="T10" fmla="*/ 128 w 128"/>
                <a:gd name="T11" fmla="*/ 4 h 225"/>
                <a:gd name="T12" fmla="*/ 27 w 128"/>
                <a:gd name="T13" fmla="*/ 4 h 225"/>
                <a:gd name="T14" fmla="*/ 27 w 128"/>
                <a:gd name="T15" fmla="*/ 0 h 225"/>
                <a:gd name="T16" fmla="*/ 24 w 128"/>
                <a:gd name="T17" fmla="*/ 0 h 225"/>
                <a:gd name="T18" fmla="*/ 24 w 128"/>
                <a:gd name="T19" fmla="*/ 4 h 225"/>
                <a:gd name="T20" fmla="*/ 0 w 128"/>
                <a:gd name="T21" fmla="*/ 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225">
                  <a:moveTo>
                    <a:pt x="0" y="4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25"/>
                    <a:pt x="125" y="225"/>
                    <a:pt x="125" y="225"/>
                  </a:cubicBezTo>
                  <a:cubicBezTo>
                    <a:pt x="126" y="225"/>
                    <a:pt x="127" y="225"/>
                    <a:pt x="128" y="22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2F86F23B-9F55-4242-A7A9-5C967CC797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56" y="1737"/>
              <a:ext cx="10" cy="365"/>
            </a:xfrm>
            <a:custGeom>
              <a:avLst/>
              <a:gdLst>
                <a:gd name="T0" fmla="*/ 0 w 4"/>
                <a:gd name="T1" fmla="*/ 1 h 155"/>
                <a:gd name="T2" fmla="*/ 0 w 4"/>
                <a:gd name="T3" fmla="*/ 28 h 155"/>
                <a:gd name="T4" fmla="*/ 4 w 4"/>
                <a:gd name="T5" fmla="*/ 28 h 155"/>
                <a:gd name="T6" fmla="*/ 4 w 4"/>
                <a:gd name="T7" fmla="*/ 0 h 155"/>
                <a:gd name="T8" fmla="*/ 0 w 4"/>
                <a:gd name="T9" fmla="*/ 1 h 155"/>
                <a:gd name="T10" fmla="*/ 0 w 4"/>
                <a:gd name="T11" fmla="*/ 155 h 155"/>
                <a:gd name="T12" fmla="*/ 4 w 4"/>
                <a:gd name="T13" fmla="*/ 155 h 155"/>
                <a:gd name="T14" fmla="*/ 4 w 4"/>
                <a:gd name="T15" fmla="*/ 31 h 155"/>
                <a:gd name="T16" fmla="*/ 0 w 4"/>
                <a:gd name="T17" fmla="*/ 31 h 155"/>
                <a:gd name="T18" fmla="*/ 0 w 4"/>
                <a:gd name="T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55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moveTo>
                    <a:pt x="0" y="155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13E5BE2-545D-49C4-8A4C-5978C8A200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9" y="2168"/>
              <a:ext cx="85" cy="87"/>
            </a:xfrm>
            <a:custGeom>
              <a:avLst/>
              <a:gdLst>
                <a:gd name="T0" fmla="*/ 0 w 36"/>
                <a:gd name="T1" fmla="*/ 19 h 37"/>
                <a:gd name="T2" fmla="*/ 18 w 36"/>
                <a:gd name="T3" fmla="*/ 37 h 37"/>
                <a:gd name="T4" fmla="*/ 36 w 36"/>
                <a:gd name="T5" fmla="*/ 19 h 37"/>
                <a:gd name="T6" fmla="*/ 20 w 36"/>
                <a:gd name="T7" fmla="*/ 0 h 37"/>
                <a:gd name="T8" fmla="*/ 20 w 36"/>
                <a:gd name="T9" fmla="*/ 19 h 37"/>
                <a:gd name="T10" fmla="*/ 16 w 36"/>
                <a:gd name="T11" fmla="*/ 19 h 37"/>
                <a:gd name="T12" fmla="*/ 16 w 36"/>
                <a:gd name="T13" fmla="*/ 0 h 37"/>
                <a:gd name="T14" fmla="*/ 0 w 36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7">
                  <a:moveTo>
                    <a:pt x="0" y="19"/>
                  </a:move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9"/>
                  </a:cubicBezTo>
                  <a:cubicBezTo>
                    <a:pt x="36" y="9"/>
                    <a:pt x="29" y="1"/>
                    <a:pt x="20" y="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2DB3018-33A3-436B-98F6-53F2151440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92" y="2531"/>
              <a:ext cx="54" cy="52"/>
            </a:xfrm>
            <a:custGeom>
              <a:avLst/>
              <a:gdLst>
                <a:gd name="T0" fmla="*/ 0 w 23"/>
                <a:gd name="T1" fmla="*/ 11 h 22"/>
                <a:gd name="T2" fmla="*/ 10 w 23"/>
                <a:gd name="T3" fmla="*/ 22 h 22"/>
                <a:gd name="T4" fmla="*/ 10 w 23"/>
                <a:gd name="T5" fmla="*/ 0 h 22"/>
                <a:gd name="T6" fmla="*/ 0 w 23"/>
                <a:gd name="T7" fmla="*/ 11 h 22"/>
                <a:gd name="T8" fmla="*/ 14 w 23"/>
                <a:gd name="T9" fmla="*/ 0 h 22"/>
                <a:gd name="T10" fmla="*/ 14 w 23"/>
                <a:gd name="T11" fmla="*/ 22 h 22"/>
                <a:gd name="T12" fmla="*/ 23 w 23"/>
                <a:gd name="T13" fmla="*/ 11 h 22"/>
                <a:gd name="T14" fmla="*/ 14 w 23"/>
                <a:gd name="T1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2">
                  <a:moveTo>
                    <a:pt x="0" y="11"/>
                  </a:moveTo>
                  <a:cubicBezTo>
                    <a:pt x="0" y="16"/>
                    <a:pt x="4" y="21"/>
                    <a:pt x="10" y="2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moveTo>
                    <a:pt x="14" y="0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9" y="21"/>
                    <a:pt x="23" y="16"/>
                    <a:pt x="23" y="11"/>
                  </a:cubicBezTo>
                  <a:cubicBezTo>
                    <a:pt x="23" y="5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FB2818A9-D524-4065-966C-53B06D6695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09" y="1400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17 w 37"/>
                <a:gd name="T3" fmla="*/ 37 h 37"/>
                <a:gd name="T4" fmla="*/ 17 w 37"/>
                <a:gd name="T5" fmla="*/ 0 h 37"/>
                <a:gd name="T6" fmla="*/ 0 w 37"/>
                <a:gd name="T7" fmla="*/ 19 h 37"/>
                <a:gd name="T8" fmla="*/ 21 w 37"/>
                <a:gd name="T9" fmla="*/ 0 h 37"/>
                <a:gd name="T10" fmla="*/ 21 w 37"/>
                <a:gd name="T11" fmla="*/ 37 h 37"/>
                <a:gd name="T12" fmla="*/ 37 w 37"/>
                <a:gd name="T13" fmla="*/ 19 h 37"/>
                <a:gd name="T14" fmla="*/ 21 w 3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28"/>
                    <a:pt x="7" y="36"/>
                    <a:pt x="17" y="3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1"/>
                    <a:pt x="0" y="9"/>
                    <a:pt x="0" y="19"/>
                  </a:cubicBezTo>
                  <a:moveTo>
                    <a:pt x="21" y="0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30" y="36"/>
                    <a:pt x="37" y="28"/>
                    <a:pt x="37" y="19"/>
                  </a:cubicBezTo>
                  <a:cubicBezTo>
                    <a:pt x="37" y="9"/>
                    <a:pt x="30" y="1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DCC9C29-7DBC-4EA2-A837-25EE974C83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67" y="1520"/>
              <a:ext cx="9" cy="693"/>
            </a:xfrm>
            <a:custGeom>
              <a:avLst/>
              <a:gdLst>
                <a:gd name="T0" fmla="*/ 0 w 4"/>
                <a:gd name="T1" fmla="*/ 0 h 294"/>
                <a:gd name="T2" fmla="*/ 0 w 4"/>
                <a:gd name="T3" fmla="*/ 76 h 294"/>
                <a:gd name="T4" fmla="*/ 0 w 4"/>
                <a:gd name="T5" fmla="*/ 80 h 294"/>
                <a:gd name="T6" fmla="*/ 0 w 4"/>
                <a:gd name="T7" fmla="*/ 247 h 294"/>
                <a:gd name="T8" fmla="*/ 4 w 4"/>
                <a:gd name="T9" fmla="*/ 247 h 294"/>
                <a:gd name="T10" fmla="*/ 4 w 4"/>
                <a:gd name="T11" fmla="*/ 123 h 294"/>
                <a:gd name="T12" fmla="*/ 4 w 4"/>
                <a:gd name="T13" fmla="*/ 123 h 294"/>
                <a:gd name="T14" fmla="*/ 4 w 4"/>
                <a:gd name="T15" fmla="*/ 120 h 294"/>
                <a:gd name="T16" fmla="*/ 4 w 4"/>
                <a:gd name="T17" fmla="*/ 120 h 294"/>
                <a:gd name="T18" fmla="*/ 4 w 4"/>
                <a:gd name="T19" fmla="*/ 80 h 294"/>
                <a:gd name="T20" fmla="*/ 4 w 4"/>
                <a:gd name="T21" fmla="*/ 76 h 294"/>
                <a:gd name="T22" fmla="*/ 4 w 4"/>
                <a:gd name="T23" fmla="*/ 0 h 294"/>
                <a:gd name="T24" fmla="*/ 2 w 4"/>
                <a:gd name="T25" fmla="*/ 0 h 294"/>
                <a:gd name="T26" fmla="*/ 0 w 4"/>
                <a:gd name="T27" fmla="*/ 0 h 294"/>
                <a:gd name="T28" fmla="*/ 0 w 4"/>
                <a:gd name="T29" fmla="*/ 251 h 294"/>
                <a:gd name="T30" fmla="*/ 0 w 4"/>
                <a:gd name="T31" fmla="*/ 275 h 294"/>
                <a:gd name="T32" fmla="*/ 0 w 4"/>
                <a:gd name="T33" fmla="*/ 294 h 294"/>
                <a:gd name="T34" fmla="*/ 4 w 4"/>
                <a:gd name="T35" fmla="*/ 294 h 294"/>
                <a:gd name="T36" fmla="*/ 4 w 4"/>
                <a:gd name="T37" fmla="*/ 275 h 294"/>
                <a:gd name="T38" fmla="*/ 4 w 4"/>
                <a:gd name="T39" fmla="*/ 251 h 294"/>
                <a:gd name="T40" fmla="*/ 0 w 4"/>
                <a:gd name="T41" fmla="*/ 25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" h="294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" y="247"/>
                    <a:pt x="4" y="247"/>
                    <a:pt x="4" y="24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120"/>
                    <a:pt x="4" y="120"/>
                    <a:pt x="4" y="12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251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4" y="294"/>
                    <a:pt x="4" y="294"/>
                    <a:pt x="4" y="294"/>
                  </a:cubicBezTo>
                  <a:cubicBezTo>
                    <a:pt x="4" y="275"/>
                    <a:pt x="4" y="275"/>
                    <a:pt x="4" y="275"/>
                  </a:cubicBezTo>
                  <a:cubicBezTo>
                    <a:pt x="4" y="251"/>
                    <a:pt x="4" y="251"/>
                    <a:pt x="4" y="251"/>
                  </a:cubicBezTo>
                  <a:lnTo>
                    <a:pt x="0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4FD07CA-BCB7-434C-96B5-2D015C84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76" y="905"/>
              <a:ext cx="382" cy="905"/>
            </a:xfrm>
            <a:custGeom>
              <a:avLst/>
              <a:gdLst>
                <a:gd name="T0" fmla="*/ 0 w 382"/>
                <a:gd name="T1" fmla="*/ 898 h 905"/>
                <a:gd name="T2" fmla="*/ 0 w 382"/>
                <a:gd name="T3" fmla="*/ 905 h 905"/>
                <a:gd name="T4" fmla="*/ 0 w 382"/>
                <a:gd name="T5" fmla="*/ 905 h 905"/>
                <a:gd name="T6" fmla="*/ 80 w 382"/>
                <a:gd name="T7" fmla="*/ 905 h 905"/>
                <a:gd name="T8" fmla="*/ 90 w 382"/>
                <a:gd name="T9" fmla="*/ 905 h 905"/>
                <a:gd name="T10" fmla="*/ 382 w 382"/>
                <a:gd name="T11" fmla="*/ 905 h 905"/>
                <a:gd name="T12" fmla="*/ 382 w 382"/>
                <a:gd name="T13" fmla="*/ 582 h 905"/>
                <a:gd name="T14" fmla="*/ 382 w 382"/>
                <a:gd name="T15" fmla="*/ 495 h 905"/>
                <a:gd name="T16" fmla="*/ 382 w 382"/>
                <a:gd name="T17" fmla="*/ 0 h 905"/>
                <a:gd name="T18" fmla="*/ 373 w 382"/>
                <a:gd name="T19" fmla="*/ 0 h 905"/>
                <a:gd name="T20" fmla="*/ 373 w 382"/>
                <a:gd name="T21" fmla="*/ 495 h 905"/>
                <a:gd name="T22" fmla="*/ 373 w 382"/>
                <a:gd name="T23" fmla="*/ 582 h 905"/>
                <a:gd name="T24" fmla="*/ 373 w 382"/>
                <a:gd name="T25" fmla="*/ 898 h 905"/>
                <a:gd name="T26" fmla="*/ 90 w 382"/>
                <a:gd name="T27" fmla="*/ 898 h 905"/>
                <a:gd name="T28" fmla="*/ 80 w 382"/>
                <a:gd name="T29" fmla="*/ 898 h 905"/>
                <a:gd name="T30" fmla="*/ 0 w 382"/>
                <a:gd name="T31" fmla="*/ 898 h 905"/>
                <a:gd name="T32" fmla="*/ 0 w 382"/>
                <a:gd name="T33" fmla="*/ 898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2" h="905">
                  <a:moveTo>
                    <a:pt x="0" y="898"/>
                  </a:moveTo>
                  <a:lnTo>
                    <a:pt x="0" y="905"/>
                  </a:lnTo>
                  <a:lnTo>
                    <a:pt x="0" y="905"/>
                  </a:lnTo>
                  <a:lnTo>
                    <a:pt x="80" y="905"/>
                  </a:lnTo>
                  <a:lnTo>
                    <a:pt x="90" y="905"/>
                  </a:lnTo>
                  <a:lnTo>
                    <a:pt x="382" y="905"/>
                  </a:lnTo>
                  <a:lnTo>
                    <a:pt x="382" y="582"/>
                  </a:lnTo>
                  <a:lnTo>
                    <a:pt x="382" y="495"/>
                  </a:lnTo>
                  <a:lnTo>
                    <a:pt x="382" y="0"/>
                  </a:lnTo>
                  <a:lnTo>
                    <a:pt x="373" y="0"/>
                  </a:lnTo>
                  <a:lnTo>
                    <a:pt x="373" y="495"/>
                  </a:lnTo>
                  <a:lnTo>
                    <a:pt x="373" y="582"/>
                  </a:lnTo>
                  <a:lnTo>
                    <a:pt x="373" y="898"/>
                  </a:lnTo>
                  <a:lnTo>
                    <a:pt x="90" y="898"/>
                  </a:lnTo>
                  <a:lnTo>
                    <a:pt x="80" y="898"/>
                  </a:lnTo>
                  <a:lnTo>
                    <a:pt x="0" y="898"/>
                  </a:lnTo>
                  <a:lnTo>
                    <a:pt x="0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DC3B8AAE-2226-47DA-8E8E-F43F99D34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2135"/>
              <a:ext cx="7" cy="599"/>
            </a:xfrm>
            <a:custGeom>
              <a:avLst/>
              <a:gdLst>
                <a:gd name="T0" fmla="*/ 0 w 3"/>
                <a:gd name="T1" fmla="*/ 0 h 254"/>
                <a:gd name="T2" fmla="*/ 0 w 3"/>
                <a:gd name="T3" fmla="*/ 253 h 254"/>
                <a:gd name="T4" fmla="*/ 3 w 3"/>
                <a:gd name="T5" fmla="*/ 254 h 254"/>
                <a:gd name="T6" fmla="*/ 3 w 3"/>
                <a:gd name="T7" fmla="*/ 0 h 254"/>
                <a:gd name="T8" fmla="*/ 1 w 3"/>
                <a:gd name="T9" fmla="*/ 1 h 254"/>
                <a:gd name="T10" fmla="*/ 0 w 3"/>
                <a:gd name="T11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4">
                  <a:moveTo>
                    <a:pt x="0" y="0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1" y="253"/>
                    <a:pt x="2" y="253"/>
                    <a:pt x="3" y="25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85620F1-7F41-4953-8147-0CC7A8037F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40" y="2102"/>
              <a:ext cx="478" cy="10"/>
            </a:xfrm>
            <a:custGeom>
              <a:avLst/>
              <a:gdLst>
                <a:gd name="T0" fmla="*/ 0 w 203"/>
                <a:gd name="T1" fmla="*/ 0 h 4"/>
                <a:gd name="T2" fmla="*/ 0 w 203"/>
                <a:gd name="T3" fmla="*/ 2 h 4"/>
                <a:gd name="T4" fmla="*/ 0 w 203"/>
                <a:gd name="T5" fmla="*/ 4 h 4"/>
                <a:gd name="T6" fmla="*/ 54 w 203"/>
                <a:gd name="T7" fmla="*/ 4 h 4"/>
                <a:gd name="T8" fmla="*/ 58 w 203"/>
                <a:gd name="T9" fmla="*/ 4 h 4"/>
                <a:gd name="T10" fmla="*/ 155 w 203"/>
                <a:gd name="T11" fmla="*/ 4 h 4"/>
                <a:gd name="T12" fmla="*/ 154 w 203"/>
                <a:gd name="T13" fmla="*/ 2 h 4"/>
                <a:gd name="T14" fmla="*/ 155 w 203"/>
                <a:gd name="T15" fmla="*/ 0 h 4"/>
                <a:gd name="T16" fmla="*/ 96 w 203"/>
                <a:gd name="T17" fmla="*/ 0 h 4"/>
                <a:gd name="T18" fmla="*/ 92 w 203"/>
                <a:gd name="T19" fmla="*/ 0 h 4"/>
                <a:gd name="T20" fmla="*/ 58 w 203"/>
                <a:gd name="T21" fmla="*/ 0 h 4"/>
                <a:gd name="T22" fmla="*/ 54 w 203"/>
                <a:gd name="T23" fmla="*/ 0 h 4"/>
                <a:gd name="T24" fmla="*/ 0 w 203"/>
                <a:gd name="T25" fmla="*/ 0 h 4"/>
                <a:gd name="T26" fmla="*/ 179 w 203"/>
                <a:gd name="T27" fmla="*/ 4 h 4"/>
                <a:gd name="T28" fmla="*/ 203 w 203"/>
                <a:gd name="T29" fmla="*/ 4 h 4"/>
                <a:gd name="T30" fmla="*/ 203 w 203"/>
                <a:gd name="T31" fmla="*/ 0 h 4"/>
                <a:gd name="T32" fmla="*/ 179 w 203"/>
                <a:gd name="T33" fmla="*/ 0 h 4"/>
                <a:gd name="T34" fmla="*/ 179 w 203"/>
                <a:gd name="T35" fmla="*/ 2 h 4"/>
                <a:gd name="T36" fmla="*/ 179 w 203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3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155" y="4"/>
                    <a:pt x="155" y="4"/>
                    <a:pt x="155" y="4"/>
                  </a:cubicBezTo>
                  <a:cubicBezTo>
                    <a:pt x="154" y="3"/>
                    <a:pt x="154" y="2"/>
                    <a:pt x="154" y="2"/>
                  </a:cubicBezTo>
                  <a:cubicBezTo>
                    <a:pt x="154" y="1"/>
                    <a:pt x="154" y="1"/>
                    <a:pt x="155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0" y="0"/>
                  </a:lnTo>
                  <a:close/>
                  <a:moveTo>
                    <a:pt x="179" y="4"/>
                  </a:moveTo>
                  <a:cubicBezTo>
                    <a:pt x="203" y="4"/>
                    <a:pt x="203" y="4"/>
                    <a:pt x="203" y="4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1"/>
                    <a:pt x="179" y="1"/>
                    <a:pt x="179" y="2"/>
                  </a:cubicBezTo>
                  <a:cubicBezTo>
                    <a:pt x="179" y="2"/>
                    <a:pt x="179" y="3"/>
                    <a:pt x="179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2854FCBB-8C98-4F75-B53F-E5E40AD76C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5" y="2102"/>
              <a:ext cx="500" cy="580"/>
            </a:xfrm>
            <a:custGeom>
              <a:avLst/>
              <a:gdLst>
                <a:gd name="T0" fmla="*/ 0 w 212"/>
                <a:gd name="T1" fmla="*/ 0 h 246"/>
                <a:gd name="T2" fmla="*/ 0 w 212"/>
                <a:gd name="T3" fmla="*/ 0 h 246"/>
                <a:gd name="T4" fmla="*/ 0 w 212"/>
                <a:gd name="T5" fmla="*/ 4 h 246"/>
                <a:gd name="T6" fmla="*/ 101 w 212"/>
                <a:gd name="T7" fmla="*/ 4 h 246"/>
                <a:gd name="T8" fmla="*/ 189 w 212"/>
                <a:gd name="T9" fmla="*/ 4 h 246"/>
                <a:gd name="T10" fmla="*/ 190 w 212"/>
                <a:gd name="T11" fmla="*/ 0 h 246"/>
                <a:gd name="T12" fmla="*/ 0 w 212"/>
                <a:gd name="T13" fmla="*/ 0 h 246"/>
                <a:gd name="T14" fmla="*/ 208 w 212"/>
                <a:gd name="T15" fmla="*/ 22 h 246"/>
                <a:gd name="T16" fmla="*/ 208 w 212"/>
                <a:gd name="T17" fmla="*/ 182 h 246"/>
                <a:gd name="T18" fmla="*/ 208 w 212"/>
                <a:gd name="T19" fmla="*/ 204 h 246"/>
                <a:gd name="T20" fmla="*/ 208 w 212"/>
                <a:gd name="T21" fmla="*/ 246 h 246"/>
                <a:gd name="T22" fmla="*/ 211 w 212"/>
                <a:gd name="T23" fmla="*/ 246 h 246"/>
                <a:gd name="T24" fmla="*/ 212 w 212"/>
                <a:gd name="T25" fmla="*/ 204 h 246"/>
                <a:gd name="T26" fmla="*/ 212 w 212"/>
                <a:gd name="T27" fmla="*/ 182 h 246"/>
                <a:gd name="T28" fmla="*/ 212 w 212"/>
                <a:gd name="T29" fmla="*/ 109 h 246"/>
                <a:gd name="T30" fmla="*/ 212 w 212"/>
                <a:gd name="T31" fmla="*/ 106 h 246"/>
                <a:gd name="T32" fmla="*/ 212 w 212"/>
                <a:gd name="T33" fmla="*/ 22 h 246"/>
                <a:gd name="T34" fmla="*/ 208 w 212"/>
                <a:gd name="T35" fmla="*/ 2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2" h="2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9" y="2"/>
                    <a:pt x="190" y="1"/>
                    <a:pt x="190" y="0"/>
                  </a:cubicBezTo>
                  <a:lnTo>
                    <a:pt x="0" y="0"/>
                  </a:lnTo>
                  <a:close/>
                  <a:moveTo>
                    <a:pt x="208" y="22"/>
                  </a:moveTo>
                  <a:cubicBezTo>
                    <a:pt x="208" y="182"/>
                    <a:pt x="208" y="182"/>
                    <a:pt x="208" y="182"/>
                  </a:cubicBezTo>
                  <a:cubicBezTo>
                    <a:pt x="208" y="204"/>
                    <a:pt x="208" y="204"/>
                    <a:pt x="208" y="204"/>
                  </a:cubicBezTo>
                  <a:cubicBezTo>
                    <a:pt x="208" y="246"/>
                    <a:pt x="208" y="246"/>
                    <a:pt x="208" y="246"/>
                  </a:cubicBezTo>
                  <a:cubicBezTo>
                    <a:pt x="211" y="246"/>
                    <a:pt x="211" y="246"/>
                    <a:pt x="211" y="246"/>
                  </a:cubicBezTo>
                  <a:cubicBezTo>
                    <a:pt x="212" y="204"/>
                    <a:pt x="212" y="204"/>
                    <a:pt x="212" y="204"/>
                  </a:cubicBezTo>
                  <a:cubicBezTo>
                    <a:pt x="212" y="182"/>
                    <a:pt x="212" y="182"/>
                    <a:pt x="212" y="182"/>
                  </a:cubicBezTo>
                  <a:cubicBezTo>
                    <a:pt x="212" y="109"/>
                    <a:pt x="212" y="109"/>
                    <a:pt x="212" y="109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10" y="22"/>
                    <a:pt x="209" y="22"/>
                    <a:pt x="20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7B220CA9-7BF1-4866-83F5-7E47D12AF5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5" y="2352"/>
              <a:ext cx="153" cy="7"/>
            </a:xfrm>
            <a:custGeom>
              <a:avLst/>
              <a:gdLst>
                <a:gd name="T0" fmla="*/ 0 w 65"/>
                <a:gd name="T1" fmla="*/ 0 h 3"/>
                <a:gd name="T2" fmla="*/ 0 w 65"/>
                <a:gd name="T3" fmla="*/ 3 h 3"/>
                <a:gd name="T4" fmla="*/ 65 w 65"/>
                <a:gd name="T5" fmla="*/ 3 h 3"/>
                <a:gd name="T6" fmla="*/ 65 w 65"/>
                <a:gd name="T7" fmla="*/ 1 h 3"/>
                <a:gd name="T8" fmla="*/ 65 w 65"/>
                <a:gd name="T9" fmla="*/ 0 h 3"/>
                <a:gd name="T10" fmla="*/ 0 w 65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3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5" y="2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4E17047-BF68-4485-BB9A-F8A6C8F24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067"/>
              <a:ext cx="87" cy="87"/>
            </a:xfrm>
            <a:custGeom>
              <a:avLst/>
              <a:gdLst>
                <a:gd name="T0" fmla="*/ 0 w 37"/>
                <a:gd name="T1" fmla="*/ 19 h 37"/>
                <a:gd name="T2" fmla="*/ 0 w 37"/>
                <a:gd name="T3" fmla="*/ 19 h 37"/>
                <a:gd name="T4" fmla="*/ 19 w 37"/>
                <a:gd name="T5" fmla="*/ 37 h 37"/>
                <a:gd name="T6" fmla="*/ 23 w 37"/>
                <a:gd name="T7" fmla="*/ 37 h 37"/>
                <a:gd name="T8" fmla="*/ 37 w 37"/>
                <a:gd name="T9" fmla="*/ 19 h 37"/>
                <a:gd name="T10" fmla="*/ 19 w 37"/>
                <a:gd name="T11" fmla="*/ 0 h 37"/>
                <a:gd name="T12" fmla="*/ 1 w 37"/>
                <a:gd name="T13" fmla="*/ 15 h 37"/>
                <a:gd name="T14" fmla="*/ 0 w 37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0" y="37"/>
                    <a:pt x="21" y="37"/>
                    <a:pt x="23" y="37"/>
                  </a:cubicBezTo>
                  <a:cubicBezTo>
                    <a:pt x="31" y="35"/>
                    <a:pt x="37" y="28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10" y="0"/>
                    <a:pt x="2" y="7"/>
                    <a:pt x="1" y="15"/>
                  </a:cubicBezTo>
                  <a:cubicBezTo>
                    <a:pt x="1" y="16"/>
                    <a:pt x="0" y="17"/>
                    <a:pt x="0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F1D7C1CB-1440-4D25-8755-449F453CB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9" y="2076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5 h 25"/>
                <a:gd name="T6" fmla="*/ 25 w 25"/>
                <a:gd name="T7" fmla="*/ 12 h 25"/>
                <a:gd name="T8" fmla="*/ 25 w 25"/>
                <a:gd name="T9" fmla="*/ 11 h 25"/>
                <a:gd name="T10" fmla="*/ 15 w 25"/>
                <a:gd name="T11" fmla="*/ 0 h 25"/>
                <a:gd name="T12" fmla="*/ 13 w 25"/>
                <a:gd name="T13" fmla="*/ 0 h 25"/>
                <a:gd name="T14" fmla="*/ 11 w 25"/>
                <a:gd name="T15" fmla="*/ 0 h 25"/>
                <a:gd name="T16" fmla="*/ 0 w 25"/>
                <a:gd name="T17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4" y="6"/>
                    <a:pt x="20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5" y="1"/>
                    <a:pt x="0" y="6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AFADD364-DC76-426E-BF9C-CC867ED8F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3" y="2076"/>
              <a:ext cx="59" cy="59"/>
            </a:xfrm>
            <a:custGeom>
              <a:avLst/>
              <a:gdLst>
                <a:gd name="T0" fmla="*/ 0 w 25"/>
                <a:gd name="T1" fmla="*/ 13 h 25"/>
                <a:gd name="T2" fmla="*/ 1 w 25"/>
                <a:gd name="T3" fmla="*/ 15 h 25"/>
                <a:gd name="T4" fmla="*/ 13 w 25"/>
                <a:gd name="T5" fmla="*/ 25 h 25"/>
                <a:gd name="T6" fmla="*/ 25 w 25"/>
                <a:gd name="T7" fmla="*/ 15 h 25"/>
                <a:gd name="T8" fmla="*/ 25 w 25"/>
                <a:gd name="T9" fmla="*/ 13 h 25"/>
                <a:gd name="T10" fmla="*/ 25 w 25"/>
                <a:gd name="T11" fmla="*/ 11 h 25"/>
                <a:gd name="T12" fmla="*/ 13 w 25"/>
                <a:gd name="T13" fmla="*/ 0 h 25"/>
                <a:gd name="T14" fmla="*/ 1 w 25"/>
                <a:gd name="T15" fmla="*/ 11 h 25"/>
                <a:gd name="T16" fmla="*/ 0 w 25"/>
                <a:gd name="T17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5">
                  <a:moveTo>
                    <a:pt x="0" y="13"/>
                  </a:moveTo>
                  <a:cubicBezTo>
                    <a:pt x="0" y="13"/>
                    <a:pt x="0" y="14"/>
                    <a:pt x="1" y="15"/>
                  </a:cubicBezTo>
                  <a:cubicBezTo>
                    <a:pt x="2" y="21"/>
                    <a:pt x="7" y="25"/>
                    <a:pt x="13" y="25"/>
                  </a:cubicBezTo>
                  <a:cubicBezTo>
                    <a:pt x="19" y="25"/>
                    <a:pt x="24" y="21"/>
                    <a:pt x="25" y="15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7A322674-9FCD-4FB9-B770-2E9E5F484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6" y="1678"/>
              <a:ext cx="61" cy="61"/>
            </a:xfrm>
            <a:custGeom>
              <a:avLst/>
              <a:gdLst>
                <a:gd name="T0" fmla="*/ 0 w 26"/>
                <a:gd name="T1" fmla="*/ 13 h 26"/>
                <a:gd name="T2" fmla="*/ 0 w 26"/>
                <a:gd name="T3" fmla="*/ 13 h 26"/>
                <a:gd name="T4" fmla="*/ 13 w 26"/>
                <a:gd name="T5" fmla="*/ 26 h 26"/>
                <a:gd name="T6" fmla="*/ 17 w 26"/>
                <a:gd name="T7" fmla="*/ 25 h 26"/>
                <a:gd name="T8" fmla="*/ 26 w 26"/>
                <a:gd name="T9" fmla="*/ 13 h 26"/>
                <a:gd name="T10" fmla="*/ 13 w 26"/>
                <a:gd name="T11" fmla="*/ 0 h 26"/>
                <a:gd name="T12" fmla="*/ 1 w 26"/>
                <a:gd name="T13" fmla="*/ 9 h 26"/>
                <a:gd name="T14" fmla="*/ 0 w 26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6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4" y="26"/>
                    <a:pt x="16" y="25"/>
                    <a:pt x="17" y="25"/>
                  </a:cubicBezTo>
                  <a:cubicBezTo>
                    <a:pt x="22" y="23"/>
                    <a:pt x="26" y="19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7" y="0"/>
                    <a:pt x="2" y="4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AC2E8EA7-5262-4B22-B82E-4D8D10781B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390" y="1058"/>
              <a:ext cx="983" cy="540"/>
            </a:xfrm>
            <a:custGeom>
              <a:avLst/>
              <a:gdLst>
                <a:gd name="T0" fmla="*/ 0 w 417"/>
                <a:gd name="T1" fmla="*/ 0 h 229"/>
                <a:gd name="T2" fmla="*/ 0 w 417"/>
                <a:gd name="T3" fmla="*/ 212 h 229"/>
                <a:gd name="T4" fmla="*/ 2 w 417"/>
                <a:gd name="T5" fmla="*/ 212 h 229"/>
                <a:gd name="T6" fmla="*/ 4 w 417"/>
                <a:gd name="T7" fmla="*/ 212 h 229"/>
                <a:gd name="T8" fmla="*/ 4 w 417"/>
                <a:gd name="T9" fmla="*/ 4 h 229"/>
                <a:gd name="T10" fmla="*/ 414 w 417"/>
                <a:gd name="T11" fmla="*/ 4 h 229"/>
                <a:gd name="T12" fmla="*/ 414 w 417"/>
                <a:gd name="T13" fmla="*/ 40 h 229"/>
                <a:gd name="T14" fmla="*/ 417 w 417"/>
                <a:gd name="T15" fmla="*/ 40 h 229"/>
                <a:gd name="T16" fmla="*/ 417 w 417"/>
                <a:gd name="T17" fmla="*/ 0 h 229"/>
                <a:gd name="T18" fmla="*/ 0 w 417"/>
                <a:gd name="T19" fmla="*/ 0 h 229"/>
                <a:gd name="T20" fmla="*/ 17 w 417"/>
                <a:gd name="T21" fmla="*/ 226 h 229"/>
                <a:gd name="T22" fmla="*/ 17 w 417"/>
                <a:gd name="T23" fmla="*/ 228 h 229"/>
                <a:gd name="T24" fmla="*/ 17 w 417"/>
                <a:gd name="T25" fmla="*/ 229 h 229"/>
                <a:gd name="T26" fmla="*/ 166 w 417"/>
                <a:gd name="T27" fmla="*/ 229 h 229"/>
                <a:gd name="T28" fmla="*/ 166 w 417"/>
                <a:gd name="T29" fmla="*/ 226 h 229"/>
                <a:gd name="T30" fmla="*/ 17 w 417"/>
                <a:gd name="T31" fmla="*/ 22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229">
                  <a:moveTo>
                    <a:pt x="0" y="0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1" y="212"/>
                    <a:pt x="1" y="212"/>
                    <a:pt x="2" y="212"/>
                  </a:cubicBezTo>
                  <a:cubicBezTo>
                    <a:pt x="2" y="212"/>
                    <a:pt x="3" y="212"/>
                    <a:pt x="4" y="2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14" y="40"/>
                    <a:pt x="414" y="40"/>
                    <a:pt x="414" y="40"/>
                  </a:cubicBezTo>
                  <a:cubicBezTo>
                    <a:pt x="417" y="40"/>
                    <a:pt x="417" y="40"/>
                    <a:pt x="417" y="40"/>
                  </a:cubicBezTo>
                  <a:cubicBezTo>
                    <a:pt x="417" y="0"/>
                    <a:pt x="417" y="0"/>
                    <a:pt x="417" y="0"/>
                  </a:cubicBezTo>
                  <a:lnTo>
                    <a:pt x="0" y="0"/>
                  </a:lnTo>
                  <a:close/>
                  <a:moveTo>
                    <a:pt x="17" y="226"/>
                  </a:moveTo>
                  <a:cubicBezTo>
                    <a:pt x="17" y="226"/>
                    <a:pt x="17" y="227"/>
                    <a:pt x="17" y="228"/>
                  </a:cubicBezTo>
                  <a:cubicBezTo>
                    <a:pt x="17" y="228"/>
                    <a:pt x="17" y="229"/>
                    <a:pt x="17" y="229"/>
                  </a:cubicBezTo>
                  <a:cubicBezTo>
                    <a:pt x="166" y="229"/>
                    <a:pt x="166" y="229"/>
                    <a:pt x="166" y="229"/>
                  </a:cubicBezTo>
                  <a:cubicBezTo>
                    <a:pt x="166" y="226"/>
                    <a:pt x="166" y="226"/>
                    <a:pt x="166" y="226"/>
                  </a:cubicBezTo>
                  <a:lnTo>
                    <a:pt x="17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C2200139-2504-43E1-A9BC-81B64A841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1558"/>
              <a:ext cx="73" cy="73"/>
            </a:xfrm>
            <a:custGeom>
              <a:avLst/>
              <a:gdLst>
                <a:gd name="T0" fmla="*/ 0 w 31"/>
                <a:gd name="T1" fmla="*/ 16 h 31"/>
                <a:gd name="T2" fmla="*/ 16 w 31"/>
                <a:gd name="T3" fmla="*/ 31 h 31"/>
                <a:gd name="T4" fmla="*/ 31 w 31"/>
                <a:gd name="T5" fmla="*/ 17 h 31"/>
                <a:gd name="T6" fmla="*/ 31 w 31"/>
                <a:gd name="T7" fmla="*/ 16 h 31"/>
                <a:gd name="T8" fmla="*/ 31 w 31"/>
                <a:gd name="T9" fmla="*/ 14 h 31"/>
                <a:gd name="T10" fmla="*/ 18 w 31"/>
                <a:gd name="T11" fmla="*/ 0 h 31"/>
                <a:gd name="T12" fmla="*/ 16 w 31"/>
                <a:gd name="T13" fmla="*/ 0 h 31"/>
                <a:gd name="T14" fmla="*/ 14 w 31"/>
                <a:gd name="T15" fmla="*/ 0 h 31"/>
                <a:gd name="T16" fmla="*/ 0 w 31"/>
                <a:gd name="T1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1"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0" y="25"/>
                    <a:pt x="31" y="17"/>
                  </a:cubicBezTo>
                  <a:cubicBezTo>
                    <a:pt x="31" y="17"/>
                    <a:pt x="31" y="16"/>
                    <a:pt x="31" y="16"/>
                  </a:cubicBezTo>
                  <a:cubicBezTo>
                    <a:pt x="31" y="15"/>
                    <a:pt x="31" y="14"/>
                    <a:pt x="31" y="14"/>
                  </a:cubicBezTo>
                  <a:cubicBezTo>
                    <a:pt x="30" y="7"/>
                    <a:pt x="25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6" y="1"/>
                    <a:pt x="0" y="8"/>
                    <a:pt x="0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9E672F9-3979-4B75-9953-044163120F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8" y="1140"/>
              <a:ext cx="59" cy="59"/>
            </a:xfrm>
            <a:custGeom>
              <a:avLst/>
              <a:gdLst>
                <a:gd name="T0" fmla="*/ 0 w 25"/>
                <a:gd name="T1" fmla="*/ 12 h 25"/>
                <a:gd name="T2" fmla="*/ 13 w 25"/>
                <a:gd name="T3" fmla="*/ 25 h 25"/>
                <a:gd name="T4" fmla="*/ 25 w 25"/>
                <a:gd name="T5" fmla="*/ 14 h 25"/>
                <a:gd name="T6" fmla="*/ 25 w 25"/>
                <a:gd name="T7" fmla="*/ 12 h 25"/>
                <a:gd name="T8" fmla="*/ 25 w 25"/>
                <a:gd name="T9" fmla="*/ 10 h 25"/>
                <a:gd name="T10" fmla="*/ 13 w 25"/>
                <a:gd name="T11" fmla="*/ 0 h 25"/>
                <a:gd name="T12" fmla="*/ 0 w 25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0" y="12"/>
                  </a:moveTo>
                  <a:cubicBezTo>
                    <a:pt x="0" y="19"/>
                    <a:pt x="6" y="25"/>
                    <a:pt x="13" y="25"/>
                  </a:cubicBezTo>
                  <a:cubicBezTo>
                    <a:pt x="19" y="25"/>
                    <a:pt x="24" y="20"/>
                    <a:pt x="25" y="14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2"/>
                    <a:pt x="25" y="11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AA662F9C-6141-4302-B3E0-940FA7F6CA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8" y="2326"/>
              <a:ext cx="62" cy="59"/>
            </a:xfrm>
            <a:custGeom>
              <a:avLst/>
              <a:gdLst>
                <a:gd name="T0" fmla="*/ 0 w 26"/>
                <a:gd name="T1" fmla="*/ 12 h 25"/>
                <a:gd name="T2" fmla="*/ 0 w 26"/>
                <a:gd name="T3" fmla="*/ 14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0 w 26"/>
                <a:gd name="T11" fmla="*/ 11 h 25"/>
                <a:gd name="T12" fmla="*/ 0 w 26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1" y="20"/>
                    <a:pt x="6" y="25"/>
                    <a:pt x="13" y="25"/>
                  </a:cubicBezTo>
                  <a:cubicBezTo>
                    <a:pt x="20" y="25"/>
                    <a:pt x="26" y="19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ubicBezTo>
                    <a:pt x="6" y="0"/>
                    <a:pt x="1" y="4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9CE411DA-F903-470A-80A1-B70F81934D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81" y="2076"/>
              <a:ext cx="59" cy="62"/>
            </a:xfrm>
            <a:custGeom>
              <a:avLst/>
              <a:gdLst>
                <a:gd name="T0" fmla="*/ 0 w 25"/>
                <a:gd name="T1" fmla="*/ 13 h 26"/>
                <a:gd name="T2" fmla="*/ 0 w 25"/>
                <a:gd name="T3" fmla="*/ 15 h 26"/>
                <a:gd name="T4" fmla="*/ 11 w 25"/>
                <a:gd name="T5" fmla="*/ 25 h 26"/>
                <a:gd name="T6" fmla="*/ 12 w 25"/>
                <a:gd name="T7" fmla="*/ 26 h 26"/>
                <a:gd name="T8" fmla="*/ 14 w 25"/>
                <a:gd name="T9" fmla="*/ 25 h 26"/>
                <a:gd name="T10" fmla="*/ 25 w 25"/>
                <a:gd name="T11" fmla="*/ 15 h 26"/>
                <a:gd name="T12" fmla="*/ 25 w 25"/>
                <a:gd name="T13" fmla="*/ 13 h 26"/>
                <a:gd name="T14" fmla="*/ 25 w 25"/>
                <a:gd name="T15" fmla="*/ 11 h 26"/>
                <a:gd name="T16" fmla="*/ 12 w 25"/>
                <a:gd name="T17" fmla="*/ 0 h 26"/>
                <a:gd name="T18" fmla="*/ 0 w 25"/>
                <a:gd name="T19" fmla="*/ 11 h 26"/>
                <a:gd name="T20" fmla="*/ 0 w 25"/>
                <a:gd name="T2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0" y="14"/>
                    <a:pt x="0" y="14"/>
                    <a:pt x="0" y="15"/>
                  </a:cubicBezTo>
                  <a:cubicBezTo>
                    <a:pt x="1" y="20"/>
                    <a:pt x="5" y="25"/>
                    <a:pt x="11" y="25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3" y="26"/>
                    <a:pt x="14" y="26"/>
                    <a:pt x="14" y="25"/>
                  </a:cubicBezTo>
                  <a:cubicBezTo>
                    <a:pt x="20" y="25"/>
                    <a:pt x="24" y="20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5"/>
                    <a:pt x="19" y="0"/>
                    <a:pt x="12" y="0"/>
                  </a:cubicBezTo>
                  <a:cubicBezTo>
                    <a:pt x="6" y="0"/>
                    <a:pt x="1" y="5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A0204C1-B3E8-4BD1-9DFE-3C067DDCD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31" y="1440"/>
              <a:ext cx="81" cy="80"/>
            </a:xfrm>
            <a:custGeom>
              <a:avLst/>
              <a:gdLst>
                <a:gd name="T0" fmla="*/ 0 w 34"/>
                <a:gd name="T1" fmla="*/ 17 h 34"/>
                <a:gd name="T2" fmla="*/ 15 w 34"/>
                <a:gd name="T3" fmla="*/ 34 h 34"/>
                <a:gd name="T4" fmla="*/ 17 w 34"/>
                <a:gd name="T5" fmla="*/ 34 h 34"/>
                <a:gd name="T6" fmla="*/ 19 w 34"/>
                <a:gd name="T7" fmla="*/ 34 h 34"/>
                <a:gd name="T8" fmla="*/ 34 w 34"/>
                <a:gd name="T9" fmla="*/ 17 h 34"/>
                <a:gd name="T10" fmla="*/ 17 w 34"/>
                <a:gd name="T11" fmla="*/ 0 h 34"/>
                <a:gd name="T12" fmla="*/ 0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0" y="17"/>
                  </a:moveTo>
                  <a:cubicBezTo>
                    <a:pt x="0" y="26"/>
                    <a:pt x="6" y="33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8" y="34"/>
                    <a:pt x="18" y="34"/>
                    <a:pt x="19" y="34"/>
                  </a:cubicBezTo>
                  <a:cubicBezTo>
                    <a:pt x="28" y="33"/>
                    <a:pt x="34" y="26"/>
                    <a:pt x="34" y="17"/>
                  </a:cubicBezTo>
                  <a:cubicBezTo>
                    <a:pt x="34" y="7"/>
                    <a:pt x="27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51">
              <a:extLst>
                <a:ext uri="{FF2B5EF4-FFF2-40B4-BE49-F238E27FC236}">
                  <a16:creationId xmlns:a16="http://schemas.microsoft.com/office/drawing/2014/main" id="{3AC6ED9B-274A-4458-8F00-66CF7C211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01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C7C4B3A7-7670-4FA2-938A-B26239E0E6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  <a:gd name="T8" fmla="*/ 5 w 5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  <a:lnTo>
                    <a:pt x="5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AE442395-CA2A-4BDE-B3B6-433550DB1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6" y="2145"/>
              <a:ext cx="5" cy="391"/>
            </a:xfrm>
            <a:custGeom>
              <a:avLst/>
              <a:gdLst>
                <a:gd name="T0" fmla="*/ 5 w 5"/>
                <a:gd name="T1" fmla="*/ 391 h 391"/>
                <a:gd name="T2" fmla="*/ 5 w 5"/>
                <a:gd name="T3" fmla="*/ 0 h 391"/>
                <a:gd name="T4" fmla="*/ 0 w 5"/>
                <a:gd name="T5" fmla="*/ 0 h 391"/>
                <a:gd name="T6" fmla="*/ 0 w 5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91">
                  <a:moveTo>
                    <a:pt x="5" y="39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7DE80663-9D4B-4A6C-8ED8-135518E960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018" y="2380"/>
              <a:ext cx="42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55">
              <a:extLst>
                <a:ext uri="{FF2B5EF4-FFF2-40B4-BE49-F238E27FC236}">
                  <a16:creationId xmlns:a16="http://schemas.microsoft.com/office/drawing/2014/main" id="{A57F4F3C-38B1-40D1-ABC5-5CE419E134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7" y="2138"/>
              <a:ext cx="193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EDDC660-56D4-40B9-9C16-C723B4DB267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09" y="1817"/>
              <a:ext cx="7" cy="5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5D8A0BEF-034C-4DF4-90AA-4CAEECC36E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2253"/>
              <a:ext cx="703" cy="387"/>
            </a:xfrm>
            <a:custGeom>
              <a:avLst/>
              <a:gdLst>
                <a:gd name="T0" fmla="*/ 281 w 703"/>
                <a:gd name="T1" fmla="*/ 380 h 387"/>
                <a:gd name="T2" fmla="*/ 7 w 703"/>
                <a:gd name="T3" fmla="*/ 380 h 387"/>
                <a:gd name="T4" fmla="*/ 7 w 703"/>
                <a:gd name="T5" fmla="*/ 5 h 387"/>
                <a:gd name="T6" fmla="*/ 698 w 703"/>
                <a:gd name="T7" fmla="*/ 5 h 387"/>
                <a:gd name="T8" fmla="*/ 698 w 703"/>
                <a:gd name="T9" fmla="*/ 177 h 387"/>
                <a:gd name="T10" fmla="*/ 703 w 703"/>
                <a:gd name="T11" fmla="*/ 177 h 387"/>
                <a:gd name="T12" fmla="*/ 703 w 703"/>
                <a:gd name="T13" fmla="*/ 0 h 387"/>
                <a:gd name="T14" fmla="*/ 0 w 703"/>
                <a:gd name="T15" fmla="*/ 0 h 387"/>
                <a:gd name="T16" fmla="*/ 0 w 703"/>
                <a:gd name="T17" fmla="*/ 387 h 387"/>
                <a:gd name="T18" fmla="*/ 281 w 703"/>
                <a:gd name="T19" fmla="*/ 387 h 387"/>
                <a:gd name="T20" fmla="*/ 281 w 703"/>
                <a:gd name="T21" fmla="*/ 38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3" h="387">
                  <a:moveTo>
                    <a:pt x="281" y="380"/>
                  </a:moveTo>
                  <a:lnTo>
                    <a:pt x="7" y="380"/>
                  </a:lnTo>
                  <a:lnTo>
                    <a:pt x="7" y="5"/>
                  </a:lnTo>
                  <a:lnTo>
                    <a:pt x="698" y="5"/>
                  </a:lnTo>
                  <a:lnTo>
                    <a:pt x="698" y="177"/>
                  </a:lnTo>
                  <a:lnTo>
                    <a:pt x="703" y="177"/>
                  </a:lnTo>
                  <a:lnTo>
                    <a:pt x="703" y="0"/>
                  </a:lnTo>
                  <a:lnTo>
                    <a:pt x="0" y="0"/>
                  </a:lnTo>
                  <a:lnTo>
                    <a:pt x="0" y="387"/>
                  </a:lnTo>
                  <a:lnTo>
                    <a:pt x="281" y="387"/>
                  </a:lnTo>
                  <a:lnTo>
                    <a:pt x="281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9F137AD-6E6F-4A89-BD31-77E14AFC9B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8" y="2430"/>
              <a:ext cx="125" cy="299"/>
            </a:xfrm>
            <a:custGeom>
              <a:avLst/>
              <a:gdLst>
                <a:gd name="T0" fmla="*/ 0 w 125"/>
                <a:gd name="T1" fmla="*/ 299 h 299"/>
                <a:gd name="T2" fmla="*/ 7 w 125"/>
                <a:gd name="T3" fmla="*/ 299 h 299"/>
                <a:gd name="T4" fmla="*/ 7 w 125"/>
                <a:gd name="T5" fmla="*/ 7 h 299"/>
                <a:gd name="T6" fmla="*/ 125 w 125"/>
                <a:gd name="T7" fmla="*/ 7 h 299"/>
                <a:gd name="T8" fmla="*/ 125 w 125"/>
                <a:gd name="T9" fmla="*/ 0 h 299"/>
                <a:gd name="T10" fmla="*/ 0 w 125"/>
                <a:gd name="T11" fmla="*/ 0 h 299"/>
                <a:gd name="T12" fmla="*/ 0 w 125"/>
                <a:gd name="T1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299">
                  <a:moveTo>
                    <a:pt x="0" y="299"/>
                  </a:moveTo>
                  <a:lnTo>
                    <a:pt x="7" y="299"/>
                  </a:lnTo>
                  <a:lnTo>
                    <a:pt x="7" y="7"/>
                  </a:lnTo>
                  <a:lnTo>
                    <a:pt x="125" y="7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61734350-2DFD-4CE9-B37C-7D80DA04C3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66" y="212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DFED8A34-A4F5-495F-B2FB-FAE2FB5DCB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659" y="211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F1CD0EDF-3EFC-4138-B90D-618E13CBE03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83" y="2239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22422BFC-C98C-47A4-A35B-9D9BDF3AF4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374" y="2232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524F478B-4D62-4072-803B-75A6D2F8C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9" y="1367"/>
              <a:ext cx="139" cy="89"/>
            </a:xfrm>
            <a:custGeom>
              <a:avLst/>
              <a:gdLst>
                <a:gd name="T0" fmla="*/ 0 w 139"/>
                <a:gd name="T1" fmla="*/ 0 h 89"/>
                <a:gd name="T2" fmla="*/ 7 w 139"/>
                <a:gd name="T3" fmla="*/ 0 h 89"/>
                <a:gd name="T4" fmla="*/ 7 w 139"/>
                <a:gd name="T5" fmla="*/ 82 h 89"/>
                <a:gd name="T6" fmla="*/ 139 w 139"/>
                <a:gd name="T7" fmla="*/ 82 h 89"/>
                <a:gd name="T8" fmla="*/ 139 w 139"/>
                <a:gd name="T9" fmla="*/ 89 h 89"/>
                <a:gd name="T10" fmla="*/ 0 w 139"/>
                <a:gd name="T11" fmla="*/ 89 h 89"/>
                <a:gd name="T12" fmla="*/ 0 w 13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9">
                  <a:moveTo>
                    <a:pt x="0" y="0"/>
                  </a:moveTo>
                  <a:lnTo>
                    <a:pt x="7" y="0"/>
                  </a:lnTo>
                  <a:lnTo>
                    <a:pt x="7" y="82"/>
                  </a:lnTo>
                  <a:lnTo>
                    <a:pt x="139" y="82"/>
                  </a:lnTo>
                  <a:lnTo>
                    <a:pt x="139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92B22ED-129E-4B12-818A-A0DABB32FB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456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Rectangle 65">
              <a:extLst>
                <a:ext uri="{FF2B5EF4-FFF2-40B4-BE49-F238E27FC236}">
                  <a16:creationId xmlns:a16="http://schemas.microsoft.com/office/drawing/2014/main" id="{686C868D-87A2-46D5-B14C-173F8783994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367"/>
              <a:ext cx="7" cy="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2787978-C37B-4969-8F1E-96B16C26AF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246"/>
              <a:ext cx="134" cy="432"/>
            </a:xfrm>
            <a:custGeom>
              <a:avLst/>
              <a:gdLst>
                <a:gd name="T0" fmla="*/ 4 w 134"/>
                <a:gd name="T1" fmla="*/ 5 h 432"/>
                <a:gd name="T2" fmla="*/ 4 w 134"/>
                <a:gd name="T3" fmla="*/ 432 h 432"/>
                <a:gd name="T4" fmla="*/ 0 w 134"/>
                <a:gd name="T5" fmla="*/ 432 h 432"/>
                <a:gd name="T6" fmla="*/ 0 w 134"/>
                <a:gd name="T7" fmla="*/ 0 h 432"/>
                <a:gd name="T8" fmla="*/ 134 w 134"/>
                <a:gd name="T9" fmla="*/ 0 h 432"/>
                <a:gd name="T10" fmla="*/ 134 w 134"/>
                <a:gd name="T11" fmla="*/ 5 h 432"/>
                <a:gd name="T12" fmla="*/ 4 w 134"/>
                <a:gd name="T13" fmla="*/ 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432">
                  <a:moveTo>
                    <a:pt x="4" y="5"/>
                  </a:moveTo>
                  <a:lnTo>
                    <a:pt x="4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Rectangle 67">
              <a:extLst>
                <a:ext uri="{FF2B5EF4-FFF2-40B4-BE49-F238E27FC236}">
                  <a16:creationId xmlns:a16="http://schemas.microsoft.com/office/drawing/2014/main" id="{947C4B26-E138-4516-B8A6-F8070BFF1E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25" y="1246"/>
              <a:ext cx="144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7854E81A-0437-47DC-9A75-F2EC381F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" y="2038"/>
              <a:ext cx="287" cy="366"/>
            </a:xfrm>
            <a:custGeom>
              <a:avLst/>
              <a:gdLst>
                <a:gd name="T0" fmla="*/ 0 w 287"/>
                <a:gd name="T1" fmla="*/ 366 h 366"/>
                <a:gd name="T2" fmla="*/ 0 w 287"/>
                <a:gd name="T3" fmla="*/ 359 h 366"/>
                <a:gd name="T4" fmla="*/ 280 w 287"/>
                <a:gd name="T5" fmla="*/ 359 h 366"/>
                <a:gd name="T6" fmla="*/ 280 w 287"/>
                <a:gd name="T7" fmla="*/ 0 h 366"/>
                <a:gd name="T8" fmla="*/ 287 w 287"/>
                <a:gd name="T9" fmla="*/ 0 h 366"/>
                <a:gd name="T10" fmla="*/ 287 w 287"/>
                <a:gd name="T11" fmla="*/ 366 h 366"/>
                <a:gd name="T12" fmla="*/ 0 w 287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6">
                  <a:moveTo>
                    <a:pt x="0" y="366"/>
                  </a:moveTo>
                  <a:lnTo>
                    <a:pt x="0" y="359"/>
                  </a:lnTo>
                  <a:lnTo>
                    <a:pt x="280" y="359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87" y="366"/>
                  </a:lnTo>
                  <a:lnTo>
                    <a:pt x="0" y="3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Rectangle 69">
              <a:extLst>
                <a:ext uri="{FF2B5EF4-FFF2-40B4-BE49-F238E27FC236}">
                  <a16:creationId xmlns:a16="http://schemas.microsoft.com/office/drawing/2014/main" id="{BF4D6266-4B1E-48B4-A0BC-2845365ECA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678"/>
              <a:ext cx="420" cy="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723D4A3-D36E-46FF-84C4-E7EC8B7E6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2038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B762F332-6308-4CC3-8034-8DADA175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678"/>
              <a:ext cx="439" cy="356"/>
            </a:xfrm>
            <a:custGeom>
              <a:avLst/>
              <a:gdLst>
                <a:gd name="T0" fmla="*/ 432 w 439"/>
                <a:gd name="T1" fmla="*/ 5 h 356"/>
                <a:gd name="T2" fmla="*/ 0 w 439"/>
                <a:gd name="T3" fmla="*/ 5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DF7574E6-9FFE-4EEF-BA8C-3BD2C737C9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678"/>
              <a:ext cx="149" cy="490"/>
            </a:xfrm>
            <a:custGeom>
              <a:avLst/>
              <a:gdLst>
                <a:gd name="T0" fmla="*/ 149 w 149"/>
                <a:gd name="T1" fmla="*/ 0 h 490"/>
                <a:gd name="T2" fmla="*/ 149 w 149"/>
                <a:gd name="T3" fmla="*/ 5 h 490"/>
                <a:gd name="T4" fmla="*/ 5 w 149"/>
                <a:gd name="T5" fmla="*/ 5 h 490"/>
                <a:gd name="T6" fmla="*/ 5 w 149"/>
                <a:gd name="T7" fmla="*/ 490 h 490"/>
                <a:gd name="T8" fmla="*/ 0 w 149"/>
                <a:gd name="T9" fmla="*/ 490 h 490"/>
                <a:gd name="T10" fmla="*/ 0 w 149"/>
                <a:gd name="T11" fmla="*/ 0 h 490"/>
                <a:gd name="T12" fmla="*/ 149 w 149"/>
                <a:gd name="T13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0">
                  <a:moveTo>
                    <a:pt x="149" y="0"/>
                  </a:moveTo>
                  <a:lnTo>
                    <a:pt x="149" y="5"/>
                  </a:lnTo>
                  <a:lnTo>
                    <a:pt x="5" y="5"/>
                  </a:lnTo>
                  <a:lnTo>
                    <a:pt x="5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9C5E55AB-4D0C-49AF-8A1D-D114D5C7AA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8" y="1251"/>
              <a:ext cx="151" cy="116"/>
            </a:xfrm>
            <a:custGeom>
              <a:avLst/>
              <a:gdLst>
                <a:gd name="T0" fmla="*/ 151 w 151"/>
                <a:gd name="T1" fmla="*/ 109 h 116"/>
                <a:gd name="T2" fmla="*/ 151 w 151"/>
                <a:gd name="T3" fmla="*/ 116 h 116"/>
                <a:gd name="T4" fmla="*/ 0 w 151"/>
                <a:gd name="T5" fmla="*/ 116 h 116"/>
                <a:gd name="T6" fmla="*/ 0 w 151"/>
                <a:gd name="T7" fmla="*/ 0 h 116"/>
                <a:gd name="T8" fmla="*/ 7 w 151"/>
                <a:gd name="T9" fmla="*/ 0 h 116"/>
                <a:gd name="T10" fmla="*/ 7 w 151"/>
                <a:gd name="T11" fmla="*/ 109 h 116"/>
                <a:gd name="T12" fmla="*/ 151 w 151"/>
                <a:gd name="T13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16">
                  <a:moveTo>
                    <a:pt x="151" y="109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09"/>
                  </a:lnTo>
                  <a:lnTo>
                    <a:pt x="151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4AEAD047-5363-4422-B393-6F2D549E8F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6" y="1360"/>
              <a:ext cx="13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28EB687D-922E-415F-AA7C-04EA93CAF6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54" y="2034"/>
              <a:ext cx="28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id="{39378527-4BFC-4AA2-A83B-3C44D7E38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1" y="1824"/>
              <a:ext cx="646" cy="271"/>
            </a:xfrm>
            <a:custGeom>
              <a:avLst/>
              <a:gdLst>
                <a:gd name="T0" fmla="*/ 7 w 646"/>
                <a:gd name="T1" fmla="*/ 271 h 271"/>
                <a:gd name="T2" fmla="*/ 0 w 646"/>
                <a:gd name="T3" fmla="*/ 271 h 271"/>
                <a:gd name="T4" fmla="*/ 0 w 646"/>
                <a:gd name="T5" fmla="*/ 0 h 271"/>
                <a:gd name="T6" fmla="*/ 646 w 646"/>
                <a:gd name="T7" fmla="*/ 0 h 271"/>
                <a:gd name="T8" fmla="*/ 646 w 646"/>
                <a:gd name="T9" fmla="*/ 7 h 271"/>
                <a:gd name="T10" fmla="*/ 7 w 646"/>
                <a:gd name="T11" fmla="*/ 7 h 271"/>
                <a:gd name="T12" fmla="*/ 7 w 646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6" h="271">
                  <a:moveTo>
                    <a:pt x="7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646" y="0"/>
                  </a:lnTo>
                  <a:lnTo>
                    <a:pt x="646" y="7"/>
                  </a:lnTo>
                  <a:lnTo>
                    <a:pt x="7" y="7"/>
                  </a:lnTo>
                  <a:lnTo>
                    <a:pt x="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98B0A7BB-EBEB-4095-AD91-DE22DA8CA8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08" y="1270"/>
              <a:ext cx="7" cy="2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DA39F0B5-6FAD-417D-8744-D8C2C6D06F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35" y="2211"/>
              <a:ext cx="312" cy="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9">
              <a:extLst>
                <a:ext uri="{FF2B5EF4-FFF2-40B4-BE49-F238E27FC236}">
                  <a16:creationId xmlns:a16="http://schemas.microsoft.com/office/drawing/2014/main" id="{033BDC98-E133-464C-9CF8-641D21F77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4" y="1793"/>
              <a:ext cx="544" cy="425"/>
            </a:xfrm>
            <a:custGeom>
              <a:avLst/>
              <a:gdLst>
                <a:gd name="T0" fmla="*/ 4 w 544"/>
                <a:gd name="T1" fmla="*/ 418 h 425"/>
                <a:gd name="T2" fmla="*/ 544 w 544"/>
                <a:gd name="T3" fmla="*/ 418 h 425"/>
                <a:gd name="T4" fmla="*/ 544 w 544"/>
                <a:gd name="T5" fmla="*/ 425 h 425"/>
                <a:gd name="T6" fmla="*/ 0 w 544"/>
                <a:gd name="T7" fmla="*/ 425 h 425"/>
                <a:gd name="T8" fmla="*/ 0 w 544"/>
                <a:gd name="T9" fmla="*/ 0 h 425"/>
                <a:gd name="T10" fmla="*/ 4 w 544"/>
                <a:gd name="T11" fmla="*/ 0 h 425"/>
                <a:gd name="T12" fmla="*/ 4 w 544"/>
                <a:gd name="T13" fmla="*/ 41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425">
                  <a:moveTo>
                    <a:pt x="4" y="418"/>
                  </a:moveTo>
                  <a:lnTo>
                    <a:pt x="544" y="418"/>
                  </a:lnTo>
                  <a:lnTo>
                    <a:pt x="544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323BEEC7-A6D7-4438-AB8C-1B211C8AAD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88" y="1492"/>
              <a:ext cx="420" cy="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6C43A39A-67FA-4BD4-8F2F-AE49BCD9A3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7" y="1852"/>
              <a:ext cx="7" cy="3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id="{1364FB83-27FC-4952-8D02-3093006A7B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5" y="1492"/>
              <a:ext cx="439" cy="356"/>
            </a:xfrm>
            <a:custGeom>
              <a:avLst/>
              <a:gdLst>
                <a:gd name="T0" fmla="*/ 432 w 439"/>
                <a:gd name="T1" fmla="*/ 4 h 356"/>
                <a:gd name="T2" fmla="*/ 0 w 439"/>
                <a:gd name="T3" fmla="*/ 4 h 356"/>
                <a:gd name="T4" fmla="*/ 0 w 439"/>
                <a:gd name="T5" fmla="*/ 0 h 356"/>
                <a:gd name="T6" fmla="*/ 439 w 439"/>
                <a:gd name="T7" fmla="*/ 0 h 356"/>
                <a:gd name="T8" fmla="*/ 439 w 439"/>
                <a:gd name="T9" fmla="*/ 356 h 356"/>
                <a:gd name="T10" fmla="*/ 432 w 439"/>
                <a:gd name="T11" fmla="*/ 356 h 356"/>
                <a:gd name="T12" fmla="*/ 432 w 439"/>
                <a:gd name="T13" fmla="*/ 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356">
                  <a:moveTo>
                    <a:pt x="43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356"/>
                  </a:lnTo>
                  <a:lnTo>
                    <a:pt x="432" y="356"/>
                  </a:lnTo>
                  <a:lnTo>
                    <a:pt x="43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id="{6A9A860E-27A3-44C9-A572-17561844D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5" y="1492"/>
              <a:ext cx="149" cy="294"/>
            </a:xfrm>
            <a:custGeom>
              <a:avLst/>
              <a:gdLst>
                <a:gd name="T0" fmla="*/ 149 w 149"/>
                <a:gd name="T1" fmla="*/ 0 h 294"/>
                <a:gd name="T2" fmla="*/ 149 w 149"/>
                <a:gd name="T3" fmla="*/ 4 h 294"/>
                <a:gd name="T4" fmla="*/ 5 w 149"/>
                <a:gd name="T5" fmla="*/ 4 h 294"/>
                <a:gd name="T6" fmla="*/ 5 w 149"/>
                <a:gd name="T7" fmla="*/ 294 h 294"/>
                <a:gd name="T8" fmla="*/ 0 w 149"/>
                <a:gd name="T9" fmla="*/ 294 h 294"/>
                <a:gd name="T10" fmla="*/ 0 w 149"/>
                <a:gd name="T11" fmla="*/ 0 h 294"/>
                <a:gd name="T12" fmla="*/ 149 w 149"/>
                <a:gd name="T13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94">
                  <a:moveTo>
                    <a:pt x="149" y="0"/>
                  </a:moveTo>
                  <a:lnTo>
                    <a:pt x="149" y="4"/>
                  </a:lnTo>
                  <a:lnTo>
                    <a:pt x="5" y="4"/>
                  </a:lnTo>
                  <a:lnTo>
                    <a:pt x="5" y="294"/>
                  </a:lnTo>
                  <a:lnTo>
                    <a:pt x="0" y="294"/>
                  </a:lnTo>
                  <a:lnTo>
                    <a:pt x="0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20EDB620-36EF-41AC-9EB2-7DA8AF098C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18" y="921"/>
              <a:ext cx="7" cy="12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940D3C38-8BC0-42E2-A55A-973A1B9DEE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0" y="1360"/>
              <a:ext cx="7" cy="1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B860E1C1-6A43-4CED-8A1B-59AE4EBF8F3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57" y="2185"/>
              <a:ext cx="61" cy="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id="{C59F99A2-1A23-4652-8AD9-1C230640F6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1800"/>
              <a:ext cx="54" cy="55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7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id="{DD1ECCB5-FF0E-46E1-8610-8BCE1730A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7" y="2611"/>
              <a:ext cx="47" cy="48"/>
            </a:xfrm>
            <a:custGeom>
              <a:avLst/>
              <a:gdLst>
                <a:gd name="T0" fmla="*/ 2 w 20"/>
                <a:gd name="T1" fmla="*/ 9 h 20"/>
                <a:gd name="T2" fmla="*/ 12 w 20"/>
                <a:gd name="T3" fmla="*/ 19 h 20"/>
                <a:gd name="T4" fmla="*/ 19 w 20"/>
                <a:gd name="T5" fmla="*/ 12 h 20"/>
                <a:gd name="T6" fmla="*/ 9 w 20"/>
                <a:gd name="T7" fmla="*/ 1 h 20"/>
                <a:gd name="T8" fmla="*/ 2 w 20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" y="9"/>
                  </a:moveTo>
                  <a:cubicBezTo>
                    <a:pt x="0" y="15"/>
                    <a:pt x="6" y="20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20" y="6"/>
                    <a:pt x="15" y="0"/>
                    <a:pt x="9" y="1"/>
                  </a:cubicBezTo>
                  <a:cubicBezTo>
                    <a:pt x="5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1FF7C2F-BBB9-40B2-818B-8BB095B730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60" y="1350"/>
              <a:ext cx="25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3AAA0CBB-C996-4AB8-8824-3F21D720DAD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48" y="1228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Oval 91">
              <a:extLst>
                <a:ext uri="{FF2B5EF4-FFF2-40B4-BE49-F238E27FC236}">
                  <a16:creationId xmlns:a16="http://schemas.microsoft.com/office/drawing/2014/main" id="{1898F1A6-6058-4656-84E0-116F824F3BD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52" y="2083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Oval 92">
              <a:extLst>
                <a:ext uri="{FF2B5EF4-FFF2-40B4-BE49-F238E27FC236}">
                  <a16:creationId xmlns:a16="http://schemas.microsoft.com/office/drawing/2014/main" id="{62591727-8C4F-4BDF-AC6B-870D164BCA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2" y="2074"/>
              <a:ext cx="43" cy="4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8570FD40-6827-4C6D-8EDF-D5694F0178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2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Oval 94">
              <a:extLst>
                <a:ext uri="{FF2B5EF4-FFF2-40B4-BE49-F238E27FC236}">
                  <a16:creationId xmlns:a16="http://schemas.microsoft.com/office/drawing/2014/main" id="{DFC7369E-2645-4669-B548-51CC1A6AA3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65" y="1659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90A8B305-9E7F-47B2-B1B3-0AE67EC0D3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37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Oval 96">
              <a:extLst>
                <a:ext uri="{FF2B5EF4-FFF2-40B4-BE49-F238E27FC236}">
                  <a16:creationId xmlns:a16="http://schemas.microsoft.com/office/drawing/2014/main" id="{30DBEB22-8AA3-47C9-A519-6C3AD9211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21" y="1652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Oval 97">
              <a:extLst>
                <a:ext uri="{FF2B5EF4-FFF2-40B4-BE49-F238E27FC236}">
                  <a16:creationId xmlns:a16="http://schemas.microsoft.com/office/drawing/2014/main" id="{F53B24B7-99A3-49FA-BB9B-4483655D2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9" y="2387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Oval 98">
              <a:extLst>
                <a:ext uri="{FF2B5EF4-FFF2-40B4-BE49-F238E27FC236}">
                  <a16:creationId xmlns:a16="http://schemas.microsoft.com/office/drawing/2014/main" id="{B9C24CF4-2AED-4DA7-9FDF-FECE965A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190" y="2380"/>
              <a:ext cx="45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Oval 99">
              <a:extLst>
                <a:ext uri="{FF2B5EF4-FFF2-40B4-BE49-F238E27FC236}">
                  <a16:creationId xmlns:a16="http://schemas.microsoft.com/office/drawing/2014/main" id="{264934F2-A2CF-4CB6-9A43-E407135B24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9" y="1668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E2AD036C-B79C-4103-AB87-011B8D37E7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659"/>
              <a:ext cx="43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Oval 101">
              <a:extLst>
                <a:ext uri="{FF2B5EF4-FFF2-40B4-BE49-F238E27FC236}">
                  <a16:creationId xmlns:a16="http://schemas.microsoft.com/office/drawing/2014/main" id="{24095AF4-86C0-42D6-9A78-22E6591385C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09" y="2201"/>
              <a:ext cx="26" cy="2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56CB3E7-DE2C-4B5E-AC8E-FC35E5A57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7" y="1994"/>
              <a:ext cx="91" cy="89"/>
            </a:xfrm>
            <a:custGeom>
              <a:avLst/>
              <a:gdLst>
                <a:gd name="T0" fmla="*/ 3 w 39"/>
                <a:gd name="T1" fmla="*/ 16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6"/>
                  </a:moveTo>
                  <a:cubicBezTo>
                    <a:pt x="0" y="28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id="{033BC99A-73A8-462E-9DB4-B5A789B606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1925"/>
              <a:ext cx="89" cy="90"/>
            </a:xfrm>
            <a:custGeom>
              <a:avLst/>
              <a:gdLst>
                <a:gd name="T0" fmla="*/ 2 w 38"/>
                <a:gd name="T1" fmla="*/ 16 h 38"/>
                <a:gd name="T2" fmla="*/ 22 w 38"/>
                <a:gd name="T3" fmla="*/ 36 h 38"/>
                <a:gd name="T4" fmla="*/ 36 w 38"/>
                <a:gd name="T5" fmla="*/ 23 h 38"/>
                <a:gd name="T6" fmla="*/ 16 w 38"/>
                <a:gd name="T7" fmla="*/ 2 h 38"/>
                <a:gd name="T8" fmla="*/ 2 w 3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6"/>
                  </a:moveTo>
                  <a:cubicBezTo>
                    <a:pt x="0" y="28"/>
                    <a:pt x="10" y="38"/>
                    <a:pt x="22" y="36"/>
                  </a:cubicBezTo>
                  <a:cubicBezTo>
                    <a:pt x="29" y="35"/>
                    <a:pt x="35" y="29"/>
                    <a:pt x="36" y="23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id="{2A7BCBF9-BD5E-403F-AFB8-AB99A15B8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88" y="2171"/>
              <a:ext cx="90" cy="89"/>
            </a:xfrm>
            <a:custGeom>
              <a:avLst/>
              <a:gdLst>
                <a:gd name="T0" fmla="*/ 2 w 38"/>
                <a:gd name="T1" fmla="*/ 15 h 38"/>
                <a:gd name="T2" fmla="*/ 22 w 38"/>
                <a:gd name="T3" fmla="*/ 35 h 38"/>
                <a:gd name="T4" fmla="*/ 36 w 38"/>
                <a:gd name="T5" fmla="*/ 22 h 38"/>
                <a:gd name="T6" fmla="*/ 15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0" y="38"/>
                    <a:pt x="22" y="35"/>
                  </a:cubicBezTo>
                  <a:cubicBezTo>
                    <a:pt x="29" y="34"/>
                    <a:pt x="34" y="29"/>
                    <a:pt x="36" y="22"/>
                  </a:cubicBezTo>
                  <a:cubicBezTo>
                    <a:pt x="38" y="10"/>
                    <a:pt x="28" y="0"/>
                    <a:pt x="15" y="2"/>
                  </a:cubicBezTo>
                  <a:cubicBezTo>
                    <a:pt x="9" y="3"/>
                    <a:pt x="3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id="{8B97B5D7-F6EF-4AED-9CC3-C71B7CDE7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66" y="1782"/>
              <a:ext cx="90" cy="91"/>
            </a:xfrm>
            <a:custGeom>
              <a:avLst/>
              <a:gdLst>
                <a:gd name="T0" fmla="*/ 2 w 38"/>
                <a:gd name="T1" fmla="*/ 16 h 39"/>
                <a:gd name="T2" fmla="*/ 22 w 38"/>
                <a:gd name="T3" fmla="*/ 36 h 39"/>
                <a:gd name="T4" fmla="*/ 36 w 38"/>
                <a:gd name="T5" fmla="*/ 23 h 39"/>
                <a:gd name="T6" fmla="*/ 15 w 38"/>
                <a:gd name="T7" fmla="*/ 3 h 39"/>
                <a:gd name="T8" fmla="*/ 2 w 38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" y="16"/>
                  </a:moveTo>
                  <a:cubicBezTo>
                    <a:pt x="0" y="28"/>
                    <a:pt x="10" y="39"/>
                    <a:pt x="22" y="36"/>
                  </a:cubicBezTo>
                  <a:cubicBezTo>
                    <a:pt x="29" y="35"/>
                    <a:pt x="34" y="29"/>
                    <a:pt x="36" y="23"/>
                  </a:cubicBezTo>
                  <a:cubicBezTo>
                    <a:pt x="38" y="11"/>
                    <a:pt x="28" y="0"/>
                    <a:pt x="15" y="3"/>
                  </a:cubicBezTo>
                  <a:cubicBezTo>
                    <a:pt x="9" y="4"/>
                    <a:pt x="3" y="9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id="{94EB31F3-2857-4173-BDF1-84392D861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1315"/>
              <a:ext cx="89" cy="89"/>
            </a:xfrm>
            <a:custGeom>
              <a:avLst/>
              <a:gdLst>
                <a:gd name="T0" fmla="*/ 2 w 38"/>
                <a:gd name="T1" fmla="*/ 15 h 38"/>
                <a:gd name="T2" fmla="*/ 23 w 38"/>
                <a:gd name="T3" fmla="*/ 36 h 38"/>
                <a:gd name="T4" fmla="*/ 36 w 38"/>
                <a:gd name="T5" fmla="*/ 22 h 38"/>
                <a:gd name="T6" fmla="*/ 16 w 38"/>
                <a:gd name="T7" fmla="*/ 2 h 38"/>
                <a:gd name="T8" fmla="*/ 2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2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id="{3C7C46DE-4BBB-407E-9E5D-2A85700C8F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1" y="1760"/>
              <a:ext cx="92" cy="92"/>
            </a:xfrm>
            <a:custGeom>
              <a:avLst/>
              <a:gdLst>
                <a:gd name="T0" fmla="*/ 3 w 39"/>
                <a:gd name="T1" fmla="*/ 16 h 39"/>
                <a:gd name="T2" fmla="*/ 23 w 39"/>
                <a:gd name="T3" fmla="*/ 36 h 39"/>
                <a:gd name="T4" fmla="*/ 36 w 39"/>
                <a:gd name="T5" fmla="*/ 23 h 39"/>
                <a:gd name="T6" fmla="*/ 16 w 39"/>
                <a:gd name="T7" fmla="*/ 3 h 39"/>
                <a:gd name="T8" fmla="*/ 3 w 39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" y="16"/>
                  </a:moveTo>
                  <a:cubicBezTo>
                    <a:pt x="0" y="28"/>
                    <a:pt x="11" y="39"/>
                    <a:pt x="23" y="36"/>
                  </a:cubicBezTo>
                  <a:cubicBezTo>
                    <a:pt x="29" y="35"/>
                    <a:pt x="35" y="30"/>
                    <a:pt x="36" y="23"/>
                  </a:cubicBezTo>
                  <a:cubicBezTo>
                    <a:pt x="39" y="11"/>
                    <a:pt x="28" y="0"/>
                    <a:pt x="16" y="3"/>
                  </a:cubicBezTo>
                  <a:cubicBezTo>
                    <a:pt x="9" y="4"/>
                    <a:pt x="4" y="10"/>
                    <a:pt x="3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B2C31010-56DB-4E7D-A63C-2D8A1777A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6" y="2482"/>
              <a:ext cx="89" cy="89"/>
            </a:xfrm>
            <a:custGeom>
              <a:avLst/>
              <a:gdLst>
                <a:gd name="T0" fmla="*/ 3 w 38"/>
                <a:gd name="T1" fmla="*/ 15 h 38"/>
                <a:gd name="T2" fmla="*/ 23 w 38"/>
                <a:gd name="T3" fmla="*/ 35 h 38"/>
                <a:gd name="T4" fmla="*/ 36 w 38"/>
                <a:gd name="T5" fmla="*/ 22 h 38"/>
                <a:gd name="T6" fmla="*/ 16 w 38"/>
                <a:gd name="T7" fmla="*/ 2 h 38"/>
                <a:gd name="T8" fmla="*/ 3 w 38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3" y="15"/>
                  </a:moveTo>
                  <a:cubicBezTo>
                    <a:pt x="0" y="27"/>
                    <a:pt x="11" y="38"/>
                    <a:pt x="23" y="35"/>
                  </a:cubicBezTo>
                  <a:cubicBezTo>
                    <a:pt x="29" y="34"/>
                    <a:pt x="35" y="29"/>
                    <a:pt x="36" y="22"/>
                  </a:cubicBezTo>
                  <a:cubicBezTo>
                    <a:pt x="38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id="{84F993CF-D6CD-4ED3-9A0A-710395B326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8" y="2373"/>
              <a:ext cx="54" cy="54"/>
            </a:xfrm>
            <a:custGeom>
              <a:avLst/>
              <a:gdLst>
                <a:gd name="T0" fmla="*/ 1 w 23"/>
                <a:gd name="T1" fmla="*/ 10 h 23"/>
                <a:gd name="T2" fmla="*/ 13 w 23"/>
                <a:gd name="T3" fmla="*/ 22 h 23"/>
                <a:gd name="T4" fmla="*/ 21 w 23"/>
                <a:gd name="T5" fmla="*/ 14 h 23"/>
                <a:gd name="T6" fmla="*/ 9 w 23"/>
                <a:gd name="T7" fmla="*/ 2 h 23"/>
                <a:gd name="T8" fmla="*/ 1 w 2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" y="10"/>
                  </a:moveTo>
                  <a:cubicBezTo>
                    <a:pt x="0" y="17"/>
                    <a:pt x="6" y="23"/>
                    <a:pt x="13" y="22"/>
                  </a:cubicBezTo>
                  <a:cubicBezTo>
                    <a:pt x="17" y="21"/>
                    <a:pt x="21" y="18"/>
                    <a:pt x="21" y="14"/>
                  </a:cubicBezTo>
                  <a:cubicBezTo>
                    <a:pt x="23" y="6"/>
                    <a:pt x="16" y="0"/>
                    <a:pt x="9" y="2"/>
                  </a:cubicBezTo>
                  <a:cubicBezTo>
                    <a:pt x="5" y="2"/>
                    <a:pt x="2" y="6"/>
                    <a:pt x="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id="{EA94B532-B896-458B-B76A-8CFAE7A3EC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2402"/>
              <a:ext cx="55" cy="51"/>
            </a:xfrm>
            <a:custGeom>
              <a:avLst/>
              <a:gdLst>
                <a:gd name="T0" fmla="*/ 1 w 23"/>
                <a:gd name="T1" fmla="*/ 9 h 22"/>
                <a:gd name="T2" fmla="*/ 13 w 23"/>
                <a:gd name="T3" fmla="*/ 21 h 22"/>
                <a:gd name="T4" fmla="*/ 21 w 23"/>
                <a:gd name="T5" fmla="*/ 13 h 22"/>
                <a:gd name="T6" fmla="*/ 9 w 23"/>
                <a:gd name="T7" fmla="*/ 1 h 22"/>
                <a:gd name="T8" fmla="*/ 1 w 23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3" y="6"/>
                    <a:pt x="17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id="{A3D3295D-CCF6-460C-925F-8C4517FAB5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70" y="2119"/>
              <a:ext cx="54" cy="54"/>
            </a:xfrm>
            <a:custGeom>
              <a:avLst/>
              <a:gdLst>
                <a:gd name="T0" fmla="*/ 2 w 23"/>
                <a:gd name="T1" fmla="*/ 9 h 23"/>
                <a:gd name="T2" fmla="*/ 14 w 23"/>
                <a:gd name="T3" fmla="*/ 21 h 23"/>
                <a:gd name="T4" fmla="*/ 22 w 23"/>
                <a:gd name="T5" fmla="*/ 13 h 23"/>
                <a:gd name="T6" fmla="*/ 10 w 23"/>
                <a:gd name="T7" fmla="*/ 1 h 23"/>
                <a:gd name="T8" fmla="*/ 2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" y="9"/>
                  </a:moveTo>
                  <a:cubicBezTo>
                    <a:pt x="0" y="16"/>
                    <a:pt x="6" y="23"/>
                    <a:pt x="14" y="21"/>
                  </a:cubicBezTo>
                  <a:cubicBezTo>
                    <a:pt x="18" y="20"/>
                    <a:pt x="21" y="17"/>
                    <a:pt x="22" y="13"/>
                  </a:cubicBezTo>
                  <a:cubicBezTo>
                    <a:pt x="23" y="6"/>
                    <a:pt x="17" y="0"/>
                    <a:pt x="10" y="1"/>
                  </a:cubicBezTo>
                  <a:cubicBezTo>
                    <a:pt x="6" y="2"/>
                    <a:pt x="2" y="5"/>
                    <a:pt x="2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id="{A4F6ED2B-5FBB-4753-8394-C8D37F6F57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1" y="2010"/>
              <a:ext cx="52" cy="52"/>
            </a:xfrm>
            <a:custGeom>
              <a:avLst/>
              <a:gdLst>
                <a:gd name="T0" fmla="*/ 1 w 22"/>
                <a:gd name="T1" fmla="*/ 9 h 22"/>
                <a:gd name="T2" fmla="*/ 13 w 22"/>
                <a:gd name="T3" fmla="*/ 21 h 22"/>
                <a:gd name="T4" fmla="*/ 21 w 22"/>
                <a:gd name="T5" fmla="*/ 13 h 22"/>
                <a:gd name="T6" fmla="*/ 9 w 22"/>
                <a:gd name="T7" fmla="*/ 1 h 22"/>
                <a:gd name="T8" fmla="*/ 1 w 2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" y="9"/>
                  </a:moveTo>
                  <a:cubicBezTo>
                    <a:pt x="0" y="16"/>
                    <a:pt x="6" y="22"/>
                    <a:pt x="13" y="21"/>
                  </a:cubicBezTo>
                  <a:cubicBezTo>
                    <a:pt x="17" y="20"/>
                    <a:pt x="20" y="17"/>
                    <a:pt x="21" y="13"/>
                  </a:cubicBezTo>
                  <a:cubicBezTo>
                    <a:pt x="22" y="6"/>
                    <a:pt x="16" y="0"/>
                    <a:pt x="9" y="1"/>
                  </a:cubicBezTo>
                  <a:cubicBezTo>
                    <a:pt x="5" y="2"/>
                    <a:pt x="2" y="5"/>
                    <a:pt x="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1B48530A-B30F-4F51-AC75-54361FBD6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32" y="862"/>
              <a:ext cx="43" cy="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51F69A1-EB2B-4011-8915-85AB390F74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777" y="1572"/>
              <a:ext cx="42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id="{59DDD614-A1D3-44DF-8E4D-54A1ED798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839"/>
              <a:ext cx="92" cy="89"/>
            </a:xfrm>
            <a:custGeom>
              <a:avLst/>
              <a:gdLst>
                <a:gd name="T0" fmla="*/ 3 w 39"/>
                <a:gd name="T1" fmla="*/ 15 h 38"/>
                <a:gd name="T2" fmla="*/ 23 w 39"/>
                <a:gd name="T3" fmla="*/ 36 h 38"/>
                <a:gd name="T4" fmla="*/ 36 w 39"/>
                <a:gd name="T5" fmla="*/ 22 h 38"/>
                <a:gd name="T6" fmla="*/ 16 w 39"/>
                <a:gd name="T7" fmla="*/ 2 h 38"/>
                <a:gd name="T8" fmla="*/ 3 w 39"/>
                <a:gd name="T9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" y="15"/>
                  </a:moveTo>
                  <a:cubicBezTo>
                    <a:pt x="0" y="27"/>
                    <a:pt x="11" y="38"/>
                    <a:pt x="23" y="36"/>
                  </a:cubicBezTo>
                  <a:cubicBezTo>
                    <a:pt x="30" y="34"/>
                    <a:pt x="35" y="29"/>
                    <a:pt x="36" y="22"/>
                  </a:cubicBezTo>
                  <a:cubicBezTo>
                    <a:pt x="39" y="10"/>
                    <a:pt x="28" y="0"/>
                    <a:pt x="16" y="2"/>
                  </a:cubicBezTo>
                  <a:cubicBezTo>
                    <a:pt x="9" y="3"/>
                    <a:pt x="4" y="9"/>
                    <a:pt x="3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20D73772-E5C1-4C12-9D65-3A96FEB690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89" y="1230"/>
              <a:ext cx="45" cy="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195D4416-4FF6-4E12-949E-CF4EA4E8959C}"/>
              </a:ext>
            </a:extLst>
          </p:cNvPr>
          <p:cNvSpPr txBox="1"/>
          <p:nvPr userDrawn="1"/>
        </p:nvSpPr>
        <p:spPr>
          <a:xfrm>
            <a:off x="4080062" y="3724740"/>
            <a:ext cx="1380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alpha val="70000"/>
                  </a:schemeClr>
                </a:solidFill>
              </a:rPr>
              <a:t>GLOBAL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1D9F752-2732-446F-BCF9-B09074C7D891}"/>
              </a:ext>
            </a:extLst>
          </p:cNvPr>
          <p:cNvSpPr txBox="1"/>
          <p:nvPr userDrawn="1"/>
        </p:nvSpPr>
        <p:spPr>
          <a:xfrm>
            <a:off x="3489318" y="5352884"/>
            <a:ext cx="1587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70000"/>
                  </a:schemeClr>
                </a:solidFill>
              </a:rPr>
              <a:t>INNOVATION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670-1D7E-426D-9346-B330CE1C1837}"/>
              </a:ext>
            </a:extLst>
          </p:cNvPr>
          <p:cNvSpPr txBox="1"/>
          <p:nvPr userDrawn="1"/>
        </p:nvSpPr>
        <p:spPr>
          <a:xfrm>
            <a:off x="4901348" y="5730663"/>
            <a:ext cx="1380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alpha val="70000"/>
                  </a:schemeClr>
                </a:solidFill>
              </a:rPr>
              <a:t>MARKETS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B989F6-826C-4CF2-AD26-D6AA6DDDE7B6}"/>
              </a:ext>
            </a:extLst>
          </p:cNvPr>
          <p:cNvSpPr txBox="1"/>
          <p:nvPr userDrawn="1"/>
        </p:nvSpPr>
        <p:spPr>
          <a:xfrm>
            <a:off x="6094456" y="4526984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300" dirty="0">
                <a:solidFill>
                  <a:schemeClr val="bg1">
                    <a:alpha val="70000"/>
                  </a:schemeClr>
                </a:solidFill>
              </a:rPr>
              <a:t>SUSTAINABILITY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9BE287-9061-4F25-91C7-41BEB7A5CB4F}"/>
              </a:ext>
            </a:extLst>
          </p:cNvPr>
          <p:cNvSpPr txBox="1"/>
          <p:nvPr userDrawn="1"/>
        </p:nvSpPr>
        <p:spPr>
          <a:xfrm>
            <a:off x="7687710" y="5744263"/>
            <a:ext cx="296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spc="140" baseline="0" dirty="0">
                <a:solidFill>
                  <a:schemeClr val="bg1">
                    <a:alpha val="70000"/>
                  </a:schemeClr>
                </a:solidFill>
              </a:rPr>
              <a:t>REINVENTION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32E267-2522-496E-9EC8-6F2333CAE2C9}"/>
              </a:ext>
            </a:extLst>
          </p:cNvPr>
          <p:cNvSpPr txBox="1"/>
          <p:nvPr userDrawn="1"/>
        </p:nvSpPr>
        <p:spPr>
          <a:xfrm>
            <a:off x="6365824" y="2378357"/>
            <a:ext cx="2473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spc="70" baseline="0" dirty="0">
                <a:solidFill>
                  <a:schemeClr val="bg1">
                    <a:alpha val="70000"/>
                  </a:schemeClr>
                </a:solidFill>
              </a:rPr>
              <a:t>OPTIMISATION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8B7181-16BF-4EAE-AE1A-52CEA3C57305}"/>
              </a:ext>
            </a:extLst>
          </p:cNvPr>
          <p:cNvSpPr txBox="1"/>
          <p:nvPr userDrawn="1"/>
        </p:nvSpPr>
        <p:spPr>
          <a:xfrm>
            <a:off x="6106329" y="3876347"/>
            <a:ext cx="296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alpha val="70000"/>
                  </a:schemeClr>
                </a:solidFill>
              </a:rPr>
              <a:t>GROWTH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E9E36-1419-4D07-91AD-47BB39E2C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04" y="185731"/>
            <a:ext cx="9193146" cy="70396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67380-AE6D-46E8-A4A0-A92E7AC1A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6804" y="878764"/>
            <a:ext cx="9144000" cy="4773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46" name="Picture 245">
            <a:extLst>
              <a:ext uri="{FF2B5EF4-FFF2-40B4-BE49-F238E27FC236}">
                <a16:creationId xmlns:a16="http://schemas.microsoft.com/office/drawing/2014/main" id="{86B32045-B8D7-4758-BA51-326C8B65DF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698" y="1625168"/>
            <a:ext cx="1723077" cy="815016"/>
          </a:xfrm>
          <a:prstGeom prst="rect">
            <a:avLst/>
          </a:prstGeom>
        </p:spPr>
      </p:pic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44ED62B-A39A-403F-8149-9654B3A323A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468602"/>
            <a:ext cx="12195672" cy="0"/>
          </a:xfrm>
          <a:prstGeom prst="line">
            <a:avLst/>
          </a:prstGeom>
          <a:ln w="28575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85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8D60087B-E053-4517-AC7E-E941A07FD4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0" name="think-cell Slide" r:id="rId10" imgW="421" imgH="423" progId="TCLayout.ActiveDocument.1">
                  <p:embed/>
                </p:oleObj>
              </mc:Choice>
              <mc:Fallback>
                <p:oleObj name="think-cell Slide" r:id="rId10" imgW="421" imgH="423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8D60087B-E053-4517-AC7E-E941A07FD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119DE1DF-6559-4C61-98CA-B830BBC4C845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20" name="Picture Placeholder 10">
            <a:extLst>
              <a:ext uri="{FF2B5EF4-FFF2-40B4-BE49-F238E27FC236}">
                <a16:creationId xmlns:a16="http://schemas.microsoft.com/office/drawing/2014/main" id="{48C4AAAD-3849-437D-BE96-265DC0E383B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1910703-CE76-4974-90E4-3D2569650A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3000">
                <a:srgbClr val="5D6771">
                  <a:alpha val="47000"/>
                </a:srgbClr>
              </a:gs>
              <a:gs pos="51000">
                <a:srgbClr val="8A9096">
                  <a:alpha val="35000"/>
                </a:srgbClr>
              </a:gs>
              <a:gs pos="0">
                <a:srgbClr val="212F3F">
                  <a:alpha val="67000"/>
                </a:srgbClr>
              </a:gs>
              <a:gs pos="100000">
                <a:schemeClr val="bg1">
                  <a:lumMod val="85000"/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C15BB5-C911-465F-AC69-87F14E2FE3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5427" y="1032924"/>
            <a:ext cx="4441316" cy="499290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7ABB5F3-A7A4-44D3-878D-0480E3F222D3}"/>
              </a:ext>
            </a:extLst>
          </p:cNvPr>
          <p:cNvGrpSpPr/>
          <p:nvPr userDrawn="1"/>
        </p:nvGrpSpPr>
        <p:grpSpPr>
          <a:xfrm rot="2700000">
            <a:off x="163189" y="644693"/>
            <a:ext cx="1280160" cy="1280160"/>
            <a:chOff x="2358572" y="1016001"/>
            <a:chExt cx="856342" cy="856342"/>
          </a:xfrm>
          <a:effectLst>
            <a:glow rad="152400">
              <a:schemeClr val="tx1">
                <a:alpha val="10000"/>
              </a:schemeClr>
            </a:glow>
          </a:effectLst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D351D3-8584-4314-9685-33DA95EE79B6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254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7CB983-13E1-4054-8D0B-BD1463B5FF25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254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4DB329-27EB-4FB7-A3A7-D69BABB9D2D0}"/>
              </a:ext>
            </a:extLst>
          </p:cNvPr>
          <p:cNvGrpSpPr/>
          <p:nvPr userDrawn="1"/>
        </p:nvGrpSpPr>
        <p:grpSpPr>
          <a:xfrm rot="2700000">
            <a:off x="932319" y="415237"/>
            <a:ext cx="914400" cy="914400"/>
            <a:chOff x="2358572" y="1016001"/>
            <a:chExt cx="856342" cy="856342"/>
          </a:xfrm>
          <a:effectLst/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57631F5-918C-4E08-9A25-28A341A5CDEB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8638B11-3A7F-4FA7-A566-1A127D32EAE0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254000">
              <a:solidFill>
                <a:srgbClr val="8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EEB589-205E-4C59-9F75-A2A639E3166F}"/>
              </a:ext>
            </a:extLst>
          </p:cNvPr>
          <p:cNvGrpSpPr/>
          <p:nvPr userDrawn="1"/>
        </p:nvGrpSpPr>
        <p:grpSpPr>
          <a:xfrm rot="2700000">
            <a:off x="869201" y="632878"/>
            <a:ext cx="457200" cy="457200"/>
            <a:chOff x="2358572" y="1016001"/>
            <a:chExt cx="856342" cy="8563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BD6E346-3074-4730-AF0F-ADDC483FDE35}"/>
                </a:ext>
              </a:extLst>
            </p:cNvPr>
            <p:cNvCxnSpPr/>
            <p:nvPr/>
          </p:nvCxnSpPr>
          <p:spPr>
            <a:xfrm flipH="1">
              <a:off x="2786743" y="1016001"/>
              <a:ext cx="0" cy="856342"/>
            </a:xfrm>
            <a:prstGeom prst="line">
              <a:avLst/>
            </a:prstGeom>
            <a:ln w="111125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9856FB3-E8B4-4960-B8CB-5A1484B729BC}"/>
                </a:ext>
              </a:extLst>
            </p:cNvPr>
            <p:cNvCxnSpPr/>
            <p:nvPr/>
          </p:nvCxnSpPr>
          <p:spPr>
            <a:xfrm rot="5400000" flipH="1">
              <a:off x="2786743" y="986972"/>
              <a:ext cx="0" cy="856342"/>
            </a:xfrm>
            <a:prstGeom prst="line">
              <a:avLst/>
            </a:prstGeom>
            <a:ln w="111125">
              <a:solidFill>
                <a:srgbClr val="212F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79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5" r:id="rId5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EA21D0-C542-4160-82D9-10EC6C49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12927"/>
            <a:ext cx="11485561" cy="847621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D8437F-62DC-45C9-8EB1-00F6036C716D}"/>
              </a:ext>
            </a:extLst>
          </p:cNvPr>
          <p:cNvSpPr/>
          <p:nvPr userDrawn="1"/>
        </p:nvSpPr>
        <p:spPr>
          <a:xfrm>
            <a:off x="-1762124" y="0"/>
            <a:ext cx="1695450" cy="485775"/>
          </a:xfrm>
          <a:prstGeom prst="rect">
            <a:avLst/>
          </a:prstGeom>
          <a:solidFill>
            <a:srgbClr val="3A2B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R58; G43; B38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89D80-932A-40EA-A535-D78C8DD753BF}"/>
              </a:ext>
            </a:extLst>
          </p:cNvPr>
          <p:cNvSpPr/>
          <p:nvPr userDrawn="1"/>
        </p:nvSpPr>
        <p:spPr>
          <a:xfrm>
            <a:off x="-1762124" y="574774"/>
            <a:ext cx="1695450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R165; G207; B76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C67BE5-8BA9-4FEC-9C65-2382E2651AB6}"/>
              </a:ext>
            </a:extLst>
          </p:cNvPr>
          <p:cNvSpPr/>
          <p:nvPr userDrawn="1"/>
        </p:nvSpPr>
        <p:spPr>
          <a:xfrm>
            <a:off x="-1762124" y="2873870"/>
            <a:ext cx="1695450" cy="485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R95; G160; B187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2A15AA-27E5-48CD-984E-9327E1432C53}"/>
              </a:ext>
            </a:extLst>
          </p:cNvPr>
          <p:cNvSpPr/>
          <p:nvPr userDrawn="1"/>
        </p:nvSpPr>
        <p:spPr>
          <a:xfrm>
            <a:off x="-1762124" y="1149548"/>
            <a:ext cx="1695450" cy="4857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R143; G174; B132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AA259-5883-4BE8-A6F0-9D804C172E83}"/>
              </a:ext>
            </a:extLst>
          </p:cNvPr>
          <p:cNvSpPr/>
          <p:nvPr userDrawn="1"/>
        </p:nvSpPr>
        <p:spPr>
          <a:xfrm>
            <a:off x="-1762124" y="2299096"/>
            <a:ext cx="1695450" cy="48577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R136; G209; B209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A5716-6D70-49E4-82B0-D476C5832A6F}"/>
              </a:ext>
            </a:extLst>
          </p:cNvPr>
          <p:cNvSpPr/>
          <p:nvPr userDrawn="1"/>
        </p:nvSpPr>
        <p:spPr>
          <a:xfrm>
            <a:off x="-1762124" y="4598192"/>
            <a:ext cx="1695450" cy="48577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R224; G202; B95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60D1B6-91F3-4060-873A-7FB7B78FFCB4}"/>
              </a:ext>
            </a:extLst>
          </p:cNvPr>
          <p:cNvSpPr/>
          <p:nvPr userDrawn="1"/>
        </p:nvSpPr>
        <p:spPr>
          <a:xfrm>
            <a:off x="-1762124" y="4023418"/>
            <a:ext cx="1695450" cy="48577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R121; G98; B73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042E68-C524-4CB6-8A39-B90AD16216EE}"/>
              </a:ext>
            </a:extLst>
          </p:cNvPr>
          <p:cNvSpPr/>
          <p:nvPr userDrawn="1"/>
        </p:nvSpPr>
        <p:spPr>
          <a:xfrm>
            <a:off x="-1762124" y="5172967"/>
            <a:ext cx="1695450" cy="485775"/>
          </a:xfrm>
          <a:prstGeom prst="rect">
            <a:avLst/>
          </a:prstGeom>
          <a:solidFill>
            <a:srgbClr val="7077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R112; G119; B57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00C80-A23E-4154-B7F6-3D3E095D4D2E}"/>
              </a:ext>
            </a:extLst>
          </p:cNvPr>
          <p:cNvSpPr/>
          <p:nvPr userDrawn="1"/>
        </p:nvSpPr>
        <p:spPr>
          <a:xfrm>
            <a:off x="-1762124" y="1724322"/>
            <a:ext cx="1695450" cy="485775"/>
          </a:xfrm>
          <a:prstGeom prst="rect">
            <a:avLst/>
          </a:prstGeom>
          <a:solidFill>
            <a:srgbClr val="6B8A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R107; G138; B126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ACC354-F893-458C-B3A4-AE360C3DBCEC}"/>
              </a:ext>
            </a:extLst>
          </p:cNvPr>
          <p:cNvSpPr/>
          <p:nvPr userDrawn="1"/>
        </p:nvSpPr>
        <p:spPr>
          <a:xfrm>
            <a:off x="-1762124" y="3448644"/>
            <a:ext cx="1695450" cy="485775"/>
          </a:xfrm>
          <a:prstGeom prst="rect">
            <a:avLst/>
          </a:prstGeom>
          <a:solidFill>
            <a:srgbClr val="C6C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R198; G195; B152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F1273-B35D-414C-AEFE-44D7FF72C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44674"/>
            <a:ext cx="11522075" cy="45005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3F34-ECF3-4AD3-AC4A-2BD74E1A0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5072" y="6426421"/>
            <a:ext cx="7219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chemeClr val="tx2"/>
                </a:solidFill>
              </a:defRPr>
            </a:lvl1pPr>
          </a:lstStyle>
          <a:p>
            <a:fld id="{E1989730-EB42-4AE5-BB97-5625C4FA2B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300658-13A9-4A4E-BA96-D440840CD2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6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  <p:sldLayoutId id="2147484587" r:id="rId6"/>
    <p:sldLayoutId id="2147484588" r:id="rId7"/>
    <p:sldLayoutId id="2147484600" r:id="rId8"/>
    <p:sldLayoutId id="2147484601" r:id="rId9"/>
    <p:sldLayoutId id="2147484602" r:id="rId10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727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pos="211">
          <p15:clr>
            <a:srgbClr val="F26B43"/>
          </p15:clr>
        </p15:guide>
        <p15:guide id="8" orient="horz" pos="663" userDrawn="1">
          <p15:clr>
            <a:srgbClr val="F26B43"/>
          </p15:clr>
        </p15:guide>
        <p15:guide id="9" orient="horz" pos="3997">
          <p15:clr>
            <a:srgbClr val="F26B43"/>
          </p15:clr>
        </p15:guide>
        <p15:guide id="10" orient="horz" pos="142" userDrawn="1">
          <p15:clr>
            <a:srgbClr val="F26B43"/>
          </p15:clr>
        </p15:guide>
        <p15:guide id="11" orient="horz" pos="958" userDrawn="1">
          <p15:clr>
            <a:srgbClr val="F26B43"/>
          </p15:clr>
        </p15:guide>
        <p15:guide id="12" pos="3940" userDrawn="1">
          <p15:clr>
            <a:srgbClr val="F26B43"/>
          </p15:clr>
        </p15:guide>
        <p15:guide id="13" orient="horz" pos="116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EA21D0-C542-4160-82D9-10EC6C49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6454"/>
            <a:ext cx="11485561" cy="7536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D8437F-62DC-45C9-8EB1-00F6036C716D}"/>
              </a:ext>
            </a:extLst>
          </p:cNvPr>
          <p:cNvSpPr/>
          <p:nvPr userDrawn="1"/>
        </p:nvSpPr>
        <p:spPr>
          <a:xfrm>
            <a:off x="-1762124" y="0"/>
            <a:ext cx="1695450" cy="485775"/>
          </a:xfrm>
          <a:prstGeom prst="rect">
            <a:avLst/>
          </a:prstGeom>
          <a:solidFill>
            <a:srgbClr val="3A2B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R58; G43; B38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89D80-932A-40EA-A535-D78C8DD753BF}"/>
              </a:ext>
            </a:extLst>
          </p:cNvPr>
          <p:cNvSpPr/>
          <p:nvPr userDrawn="1"/>
        </p:nvSpPr>
        <p:spPr>
          <a:xfrm>
            <a:off x="-1762124" y="574774"/>
            <a:ext cx="1695450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R165; G207; B76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C67BE5-8BA9-4FEC-9C65-2382E2651AB6}"/>
              </a:ext>
            </a:extLst>
          </p:cNvPr>
          <p:cNvSpPr/>
          <p:nvPr userDrawn="1"/>
        </p:nvSpPr>
        <p:spPr>
          <a:xfrm>
            <a:off x="-1762124" y="2873870"/>
            <a:ext cx="1695450" cy="485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R95; G160; B187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2A15AA-27E5-48CD-984E-9327E1432C53}"/>
              </a:ext>
            </a:extLst>
          </p:cNvPr>
          <p:cNvSpPr/>
          <p:nvPr userDrawn="1"/>
        </p:nvSpPr>
        <p:spPr>
          <a:xfrm>
            <a:off x="-1762124" y="1149548"/>
            <a:ext cx="1695450" cy="4857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R143; G174; B132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AA259-5883-4BE8-A6F0-9D804C172E83}"/>
              </a:ext>
            </a:extLst>
          </p:cNvPr>
          <p:cNvSpPr/>
          <p:nvPr userDrawn="1"/>
        </p:nvSpPr>
        <p:spPr>
          <a:xfrm>
            <a:off x="-1762124" y="2299096"/>
            <a:ext cx="1695450" cy="48577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R136; G209; B209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A5716-6D70-49E4-82B0-D476C5832A6F}"/>
              </a:ext>
            </a:extLst>
          </p:cNvPr>
          <p:cNvSpPr/>
          <p:nvPr userDrawn="1"/>
        </p:nvSpPr>
        <p:spPr>
          <a:xfrm>
            <a:off x="-1762124" y="4598192"/>
            <a:ext cx="1695450" cy="48577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R224; G202; B95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60D1B6-91F3-4060-873A-7FB7B78FFCB4}"/>
              </a:ext>
            </a:extLst>
          </p:cNvPr>
          <p:cNvSpPr/>
          <p:nvPr userDrawn="1"/>
        </p:nvSpPr>
        <p:spPr>
          <a:xfrm>
            <a:off x="-1762124" y="4023418"/>
            <a:ext cx="1695450" cy="48577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R121; G98; B73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042E68-C524-4CB6-8A39-B90AD16216EE}"/>
              </a:ext>
            </a:extLst>
          </p:cNvPr>
          <p:cNvSpPr/>
          <p:nvPr userDrawn="1"/>
        </p:nvSpPr>
        <p:spPr>
          <a:xfrm>
            <a:off x="-1762124" y="5172967"/>
            <a:ext cx="1695450" cy="485775"/>
          </a:xfrm>
          <a:prstGeom prst="rect">
            <a:avLst/>
          </a:prstGeom>
          <a:solidFill>
            <a:srgbClr val="7077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R112; G119; B57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00C80-A23E-4154-B7F6-3D3E095D4D2E}"/>
              </a:ext>
            </a:extLst>
          </p:cNvPr>
          <p:cNvSpPr/>
          <p:nvPr userDrawn="1"/>
        </p:nvSpPr>
        <p:spPr>
          <a:xfrm>
            <a:off x="-1762124" y="1724322"/>
            <a:ext cx="1695450" cy="485775"/>
          </a:xfrm>
          <a:prstGeom prst="rect">
            <a:avLst/>
          </a:prstGeom>
          <a:solidFill>
            <a:srgbClr val="6B8A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R107; G138; B126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ACC354-F893-458C-B3A4-AE360C3DBCEC}"/>
              </a:ext>
            </a:extLst>
          </p:cNvPr>
          <p:cNvSpPr/>
          <p:nvPr userDrawn="1"/>
        </p:nvSpPr>
        <p:spPr>
          <a:xfrm>
            <a:off x="-1762124" y="3448644"/>
            <a:ext cx="1695450" cy="485775"/>
          </a:xfrm>
          <a:prstGeom prst="rect">
            <a:avLst/>
          </a:prstGeom>
          <a:solidFill>
            <a:srgbClr val="C6C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R198; G195; B152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F1273-B35D-414C-AEFE-44D7FF72C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016000"/>
            <a:ext cx="11485561" cy="53292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3F34-ECF3-4AD3-AC4A-2BD74E1A0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4" y="72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2"/>
                </a:solidFill>
              </a:defRPr>
            </a:lvl1pPr>
          </a:lstStyle>
          <a:p>
            <a:fld id="{E1989730-EB42-4AE5-BB97-5625C4FA2B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  <p:sldLayoutId id="2147484616" r:id="rId13"/>
    <p:sldLayoutId id="2147484617" r:id="rId14"/>
    <p:sldLayoutId id="2147484618" r:id="rId15"/>
    <p:sldLayoutId id="2147484619" r:id="rId16"/>
    <p:sldLayoutId id="214748462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3">
          <p15:clr>
            <a:srgbClr val="F26B43"/>
          </p15:clr>
        </p15:guide>
        <p15:guide id="2" pos="3727">
          <p15:clr>
            <a:srgbClr val="F26B43"/>
          </p15:clr>
        </p15:guide>
        <p15:guide id="3" pos="3840">
          <p15:clr>
            <a:srgbClr val="F26B43"/>
          </p15:clr>
        </p15:guide>
        <p15:guide id="4" pos="7469">
          <p15:clr>
            <a:srgbClr val="F26B43"/>
          </p15:clr>
        </p15:guide>
        <p15:guide id="5" pos="211">
          <p15:clr>
            <a:srgbClr val="F26B43"/>
          </p15:clr>
        </p15:guide>
        <p15:guide id="6" orient="horz" pos="482">
          <p15:clr>
            <a:srgbClr val="F26B43"/>
          </p15:clr>
        </p15:guide>
        <p15:guide id="8" orient="horz" pos="640">
          <p15:clr>
            <a:srgbClr val="F26B43"/>
          </p15:clr>
        </p15:guide>
        <p15:guide id="9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pn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microsoft.com/office/2007/relationships/hdphoto" Target="../media/hdphoto4.wdp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10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" Type="http://schemas.openxmlformats.org/officeDocument/2006/relationships/tags" Target="../tags/tag12.xml"/><Relationship Id="rId21" Type="http://schemas.openxmlformats.org/officeDocument/2006/relationships/image" Target="../media/image65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5" Type="http://schemas.openxmlformats.org/officeDocument/2006/relationships/image" Target="../media/image1.emf"/><Relationship Id="rId2" Type="http://schemas.openxmlformats.org/officeDocument/2006/relationships/tags" Target="../tags/tag11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24" Type="http://schemas.openxmlformats.org/officeDocument/2006/relationships/oleObject" Target="../embeddings/oleObject8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3.sv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hyperlink" Target="https://app.powerbi.com/groups/c59cc49c-fc1b-4643-a423-4992ce7500de/reports/5890309a-b7f6-42ea-80f4-25248bbc6058/ReportSectionbe2938e7401847594d10?pbi_source=PowerPoint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Picture 630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880FB852-38A5-4A7A-BCBE-2C51A4F07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10"/>
          <a:stretch/>
        </p:blipFill>
        <p:spPr>
          <a:xfrm flipH="1">
            <a:off x="-11360" y="-5912"/>
            <a:ext cx="12202510" cy="6863912"/>
          </a:xfrm>
          <a:prstGeom prst="rect">
            <a:avLst/>
          </a:prstGeom>
        </p:spPr>
      </p:pic>
      <p:sp>
        <p:nvSpPr>
          <p:cNvPr id="632" name="Rectangle 631">
            <a:extLst>
              <a:ext uri="{FF2B5EF4-FFF2-40B4-BE49-F238E27FC236}">
                <a16:creationId xmlns:a16="http://schemas.microsoft.com/office/drawing/2014/main" id="{60416358-28A5-499C-8E3A-CEC585CA6735}"/>
              </a:ext>
            </a:extLst>
          </p:cNvPr>
          <p:cNvSpPr/>
          <p:nvPr/>
        </p:nvSpPr>
        <p:spPr>
          <a:xfrm>
            <a:off x="-17148" y="0"/>
            <a:ext cx="12223312" cy="6858000"/>
          </a:xfrm>
          <a:prstGeom prst="rect">
            <a:avLst/>
          </a:prstGeom>
          <a:gradFill>
            <a:gsLst>
              <a:gs pos="53000">
                <a:srgbClr val="212F3F">
                  <a:alpha val="69000"/>
                </a:srgbClr>
              </a:gs>
              <a:gs pos="0">
                <a:srgbClr val="212F3F"/>
              </a:gs>
              <a:gs pos="100000">
                <a:srgbClr val="212F3F">
                  <a:alpha val="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5" name="Picture 644">
            <a:extLst>
              <a:ext uri="{FF2B5EF4-FFF2-40B4-BE49-F238E27FC236}">
                <a16:creationId xmlns:a16="http://schemas.microsoft.com/office/drawing/2014/main" id="{231550CD-5848-4823-B224-098B6D0F5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374" y="0"/>
            <a:ext cx="1191339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E6CA27-32CB-4F58-B732-5973A3CCF8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88329" y="0"/>
            <a:ext cx="2517835" cy="2422358"/>
          </a:xfrm>
          <a:prstGeom prst="rect">
            <a:avLst/>
          </a:prstGeom>
        </p:spPr>
      </p:pic>
      <p:sp>
        <p:nvSpPr>
          <p:cNvPr id="643" name="TextBox 642">
            <a:extLst>
              <a:ext uri="{FF2B5EF4-FFF2-40B4-BE49-F238E27FC236}">
                <a16:creationId xmlns:a16="http://schemas.microsoft.com/office/drawing/2014/main" id="{5A664D7C-EEA0-4687-AD76-37EE957E6128}"/>
              </a:ext>
            </a:extLst>
          </p:cNvPr>
          <p:cNvSpPr txBox="1"/>
          <p:nvPr/>
        </p:nvSpPr>
        <p:spPr>
          <a:xfrm>
            <a:off x="7908757" y="5421908"/>
            <a:ext cx="3948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 defTabSz="914400">
              <a:defRPr sz="7200">
                <a:solidFill>
                  <a:prstClr val="white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Pleasure Mnisi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CF4C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5CF4C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Manager, Business Optimisation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A5CF4C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Exxaro Coal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A5CF4C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EC99DA-C9D8-410D-B90B-BF733B93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78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99C97A7-84D1-4CCF-94C9-1030EB536A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/>
          <a:stretch/>
        </p:blipFill>
        <p:spPr>
          <a:xfrm>
            <a:off x="4333314" y="4616492"/>
            <a:ext cx="3955037" cy="214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5E24EE-CC0B-4FB3-B35D-7F5B96473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03" y="4616492"/>
            <a:ext cx="3947489" cy="214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7CB2817-55B7-40F8-AF93-C5D8CAC40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659" y="2320761"/>
            <a:ext cx="3453895" cy="1954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12700"/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D00DBEB-455D-4108-BF9D-BFE05BCA4D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315" y="2320761"/>
            <a:ext cx="3953574" cy="1954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127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FE715AC-58AC-4B2B-B53C-E59A0FE2FE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658" y="4624770"/>
            <a:ext cx="3454379" cy="2137943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</p:spPr>
      </p:pic>
      <p:pic>
        <p:nvPicPr>
          <p:cNvPr id="69" name="Picture 68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18A52B05-D4E4-4B6C-B69A-BF7FB2676C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03" y="2320761"/>
            <a:ext cx="3953573" cy="1954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127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D12F7B-6F6A-413C-937D-719B55E37587}"/>
              </a:ext>
            </a:extLst>
          </p:cNvPr>
          <p:cNvSpPr/>
          <p:nvPr/>
        </p:nvSpPr>
        <p:spPr>
          <a:xfrm>
            <a:off x="0" y="1351638"/>
            <a:ext cx="12192000" cy="54076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1902B-35D1-4713-A737-F2BB145CA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EA44AD-036A-4303-9EAB-F9DCB8B2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/>
              <a:t>Unlocking Value | </a:t>
            </a:r>
            <a:r>
              <a:rPr lang="en-US" dirty="0"/>
              <a:t>Integrated Operations </a:t>
            </a:r>
            <a:r>
              <a:rPr lang="en-US" dirty="0" err="1"/>
              <a:t>Centres</a:t>
            </a:r>
            <a:br>
              <a:rPr lang="en-US" dirty="0"/>
            </a:br>
            <a:r>
              <a:rPr lang="en-US" dirty="0">
                <a:solidFill>
                  <a:srgbClr val="85C004"/>
                </a:solidFill>
              </a:rPr>
              <a:t>are implemented across all the business units</a:t>
            </a:r>
            <a:endParaRPr lang="es-AR" dirty="0">
              <a:solidFill>
                <a:srgbClr val="85C004"/>
              </a:solidFill>
            </a:endParaRP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173BB8DB-7905-457C-9AC3-08E7521D1D30}"/>
              </a:ext>
            </a:extLst>
          </p:cNvPr>
          <p:cNvSpPr txBox="1">
            <a:spLocks/>
          </p:cNvSpPr>
          <p:nvPr/>
        </p:nvSpPr>
        <p:spPr>
          <a:xfrm>
            <a:off x="433580" y="2006632"/>
            <a:ext cx="3681381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LEEUWPAN - </a:t>
            </a: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Lion Watch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A784E679-B074-497B-8590-234959602E2F}"/>
              </a:ext>
            </a:extLst>
          </p:cNvPr>
          <p:cNvSpPr txBox="1">
            <a:spLocks/>
          </p:cNvSpPr>
          <p:nvPr/>
        </p:nvSpPr>
        <p:spPr>
          <a:xfrm>
            <a:off x="4404238" y="4369746"/>
            <a:ext cx="3987780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27305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2pPr>
            <a:lvl3pPr marL="53498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3pPr>
            <a:lvl4pPr marL="80803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4pPr>
            <a:lvl5pPr marL="107950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ZA" sz="1600" dirty="0">
                <a:latin typeface="+mn-lt"/>
                <a:ea typeface="+mn-ea"/>
              </a:rPr>
              <a:t>GROOTEGELUK</a:t>
            </a:r>
            <a:r>
              <a:rPr lang="en-ZA" sz="1200" dirty="0"/>
              <a:t> - </a:t>
            </a:r>
            <a:r>
              <a:rPr lang="en-ZA" sz="1600" dirty="0">
                <a:latin typeface="+mn-lt"/>
                <a:ea typeface="+mn-ea"/>
              </a:rPr>
              <a:t>Ops</a:t>
            </a:r>
            <a:r>
              <a:rPr lang="en-ZA" sz="1200" dirty="0"/>
              <a:t> </a:t>
            </a:r>
            <a:r>
              <a:rPr lang="en-ZA" sz="1600" dirty="0">
                <a:latin typeface="+mn-lt"/>
                <a:ea typeface="+mn-ea"/>
              </a:rPr>
              <a:t>Eye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3B5847D-B29D-4DAB-898D-D4561874B791}"/>
              </a:ext>
            </a:extLst>
          </p:cNvPr>
          <p:cNvSpPr txBox="1">
            <a:spLocks/>
          </p:cNvSpPr>
          <p:nvPr/>
        </p:nvSpPr>
        <p:spPr>
          <a:xfrm>
            <a:off x="8402658" y="2018474"/>
            <a:ext cx="3355762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27305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2pPr>
            <a:lvl3pPr marL="53498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3pPr>
            <a:lvl4pPr marL="80803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4pPr>
            <a:lvl5pPr marL="107950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ZA" sz="1600" dirty="0"/>
              <a:t>ECC - Nerve Centre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194C4F93-3863-4376-BC61-6C8225D6DBEB}"/>
              </a:ext>
            </a:extLst>
          </p:cNvPr>
          <p:cNvSpPr txBox="1">
            <a:spLocks/>
          </p:cNvSpPr>
          <p:nvPr/>
        </p:nvSpPr>
        <p:spPr>
          <a:xfrm>
            <a:off x="433581" y="4366796"/>
            <a:ext cx="2950561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27305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2pPr>
            <a:lvl3pPr marL="53498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3pPr>
            <a:lvl4pPr marL="80803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4pPr>
            <a:lvl5pPr marL="107950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ZA" sz="1600" dirty="0">
                <a:latin typeface="+mn-lt"/>
                <a:ea typeface="+mn-ea"/>
              </a:rPr>
              <a:t>MAFUBE</a:t>
            </a:r>
            <a:r>
              <a:rPr lang="en-ZA" sz="1200" dirty="0"/>
              <a:t> - </a:t>
            </a:r>
            <a:r>
              <a:rPr lang="en-ZA" sz="1600" dirty="0">
                <a:latin typeface="+mn-lt"/>
                <a:ea typeface="+mn-ea"/>
              </a:rPr>
              <a:t>High</a:t>
            </a:r>
            <a:r>
              <a:rPr lang="en-ZA" sz="1200" dirty="0"/>
              <a:t> </a:t>
            </a:r>
            <a:r>
              <a:rPr lang="en-ZA" sz="1600" dirty="0">
                <a:latin typeface="+mn-lt"/>
                <a:ea typeface="+mn-ea"/>
              </a:rPr>
              <a:t>Point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151028B5-17C9-417F-A061-045C51A45AE2}"/>
              </a:ext>
            </a:extLst>
          </p:cNvPr>
          <p:cNvSpPr txBox="1">
            <a:spLocks/>
          </p:cNvSpPr>
          <p:nvPr/>
        </p:nvSpPr>
        <p:spPr>
          <a:xfrm>
            <a:off x="4215287" y="2006632"/>
            <a:ext cx="4217513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27305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2pPr>
            <a:lvl3pPr marL="53498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3pPr>
            <a:lvl4pPr marL="80803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4pPr>
            <a:lvl5pPr marL="107950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ZA" sz="1600" dirty="0"/>
              <a:t>BELFAST - Integrated Operations Hub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C5FC86D9-CC4D-461A-AD4A-D8923BD2E575}"/>
              </a:ext>
            </a:extLst>
          </p:cNvPr>
          <p:cNvSpPr txBox="1">
            <a:spLocks/>
          </p:cNvSpPr>
          <p:nvPr/>
        </p:nvSpPr>
        <p:spPr>
          <a:xfrm>
            <a:off x="8182535" y="4366796"/>
            <a:ext cx="3799982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27305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2pPr>
            <a:lvl3pPr marL="53498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3pPr>
            <a:lvl4pPr marL="808038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4pPr>
            <a:lvl5pPr marL="1079500" indent="0" defTabSz="91440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en-ZA" sz="1600" dirty="0">
                <a:latin typeface="+mn-lt"/>
                <a:ea typeface="+mn-ea"/>
              </a:rPr>
              <a:t>MATLA</a:t>
            </a:r>
            <a:r>
              <a:rPr lang="en-ZA" sz="1200" dirty="0"/>
              <a:t> - </a:t>
            </a:r>
            <a:r>
              <a:rPr lang="en-ZA" sz="1600" dirty="0">
                <a:latin typeface="+mn-lt"/>
                <a:ea typeface="+mn-ea"/>
              </a:rPr>
              <a:t>Integrated</a:t>
            </a:r>
            <a:r>
              <a:rPr lang="en-ZA" sz="1200" dirty="0"/>
              <a:t> </a:t>
            </a:r>
            <a:r>
              <a:rPr lang="en-ZA" sz="1600" dirty="0">
                <a:latin typeface="+mn-lt"/>
                <a:ea typeface="+mn-ea"/>
              </a:rPr>
              <a:t>Operations</a:t>
            </a:r>
            <a:r>
              <a:rPr lang="en-ZA" sz="1200" dirty="0"/>
              <a:t> </a:t>
            </a:r>
            <a:r>
              <a:rPr lang="en-ZA" sz="1600" dirty="0">
                <a:latin typeface="+mn-lt"/>
                <a:ea typeface="+mn-ea"/>
              </a:rPr>
              <a:t>Centre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E7D5B3-146F-401A-981A-11AB8EB826F1}"/>
              </a:ext>
            </a:extLst>
          </p:cNvPr>
          <p:cNvSpPr/>
          <p:nvPr/>
        </p:nvSpPr>
        <p:spPr>
          <a:xfrm>
            <a:off x="334962" y="1449863"/>
            <a:ext cx="3780000" cy="3385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CF4C"/>
              </a:buClr>
              <a:buSzTx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To drive real time decision making.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53F253-644B-4D12-B72A-7C4F015FC2A1}"/>
              </a:ext>
            </a:extLst>
          </p:cNvPr>
          <p:cNvSpPr/>
          <p:nvPr/>
        </p:nvSpPr>
        <p:spPr>
          <a:xfrm>
            <a:off x="4251492" y="1326753"/>
            <a:ext cx="4424654" cy="58477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CF4C"/>
              </a:buClr>
              <a:buSzTx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Drive Market to resource optimisation across the value chain.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600707-FA3B-4348-99E6-44E016856092}"/>
              </a:ext>
            </a:extLst>
          </p:cNvPr>
          <p:cNvSpPr/>
          <p:nvPr/>
        </p:nvSpPr>
        <p:spPr>
          <a:xfrm>
            <a:off x="8812675" y="1449863"/>
            <a:ext cx="3044361" cy="3385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CF4C"/>
              </a:buClr>
              <a:buSzTx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Removing silos</a:t>
            </a:r>
          </a:p>
        </p:txBody>
      </p:sp>
    </p:spTree>
    <p:extLst>
      <p:ext uri="{BB962C8B-B14F-4D97-AF65-F5344CB8AC3E}">
        <p14:creationId xmlns:p14="http://schemas.microsoft.com/office/powerpoint/2010/main" val="408091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A4BDB9-F3BB-4F96-BB51-5CD18111A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" y="2623"/>
            <a:ext cx="12192000" cy="68553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D1622-CD2F-426F-82DE-EF3F6776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4" y="72804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DE82C-19FF-4122-931F-2BD77445347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A2B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A2B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185EB-9373-4D98-AE38-F74FE757E6A5}"/>
              </a:ext>
            </a:extLst>
          </p:cNvPr>
          <p:cNvSpPr/>
          <p:nvPr/>
        </p:nvSpPr>
        <p:spPr>
          <a:xfrm>
            <a:off x="-16625" y="2623"/>
            <a:ext cx="12192000" cy="6855377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E7CA8-4355-43B6-9975-C89FD6D542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rgbClr val="7BBB3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5" y="320051"/>
            <a:ext cx="8851938" cy="308289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9EE22-1082-4B0A-AD5C-B4273C066DD5}"/>
              </a:ext>
            </a:extLst>
          </p:cNvPr>
          <p:cNvSpPr txBox="1"/>
          <p:nvPr/>
        </p:nvSpPr>
        <p:spPr>
          <a:xfrm>
            <a:off x="4789254" y="3376788"/>
            <a:ext cx="6168915" cy="584705"/>
          </a:xfrm>
          <a:prstGeom prst="rect">
            <a:avLst/>
          </a:prstGeom>
        </p:spPr>
        <p:txBody>
          <a:bodyPr wrap="square" lIns="0" tIns="45685" rIns="91371" bIns="45685">
            <a:spAutoFit/>
          </a:bodyPr>
          <a:lstStyle>
            <a:defPPr>
              <a:defRPr lang="en-US"/>
            </a:defPPr>
            <a:lvl1pPr marR="0" lvl="0" indent="0" defTabSz="91385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0" marR="0" lvl="0" indent="0" algn="l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“Connecting Bias for Action”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0C8D4-06FC-431B-A73D-64CFCB40066B}"/>
              </a:ext>
            </a:extLst>
          </p:cNvPr>
          <p:cNvSpPr txBox="1"/>
          <p:nvPr/>
        </p:nvSpPr>
        <p:spPr>
          <a:xfrm>
            <a:off x="4789255" y="4130668"/>
            <a:ext cx="5657072" cy="2753491"/>
          </a:xfrm>
          <a:prstGeom prst="rect">
            <a:avLst/>
          </a:prstGeom>
          <a:noFill/>
        </p:spPr>
        <p:txBody>
          <a:bodyPr wrap="square" lIns="0" tIns="0" rIns="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Integrated Management Platform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5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5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Market to Resource Integration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5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5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Integrated Planning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5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Shared Resources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5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5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Functional Integration for </a:t>
            </a:r>
            <a:r>
              <a:rPr kumimoji="0" lang="en-Z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Bussiness</a:t>
            </a: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Excellence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srgbClr val="3A2B2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5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F1E05CD-57B3-4E8A-A744-DCE87554C3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rgbClr val="7BBB3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771" y="5083426"/>
            <a:ext cx="6160977" cy="2055208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AB0EEF-3C19-4433-B7FB-95B6C50E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1F2BFD-7C12-4390-8C6F-785603492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>
                <a:solidFill>
                  <a:srgbClr val="3A2B26"/>
                </a:solidFill>
              </a:rPr>
              <a:t>Unlocking Value | </a:t>
            </a:r>
            <a:r>
              <a:rPr lang="es-AR" dirty="0"/>
              <a:t>Market2Resource Optimisation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927BA-F363-42F1-B51F-2851B22DF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64" y="1551030"/>
            <a:ext cx="3367918" cy="26890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6439FC-030D-4922-8145-F291352D9130}"/>
              </a:ext>
            </a:extLst>
          </p:cNvPr>
          <p:cNvSpPr/>
          <p:nvPr/>
        </p:nvSpPr>
        <p:spPr>
          <a:xfrm>
            <a:off x="321927" y="4241168"/>
            <a:ext cx="3258471" cy="50135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Mining</a:t>
            </a:r>
            <a:endParaRPr lang="en-ZA" b="1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218F5D-1B21-4091-A505-2CC1BEC49B9F}"/>
              </a:ext>
            </a:extLst>
          </p:cNvPr>
          <p:cNvGrpSpPr/>
          <p:nvPr/>
        </p:nvGrpSpPr>
        <p:grpSpPr>
          <a:xfrm>
            <a:off x="4191577" y="3647538"/>
            <a:ext cx="418376" cy="532297"/>
            <a:chOff x="3791329" y="3454231"/>
            <a:chExt cx="460322" cy="572386"/>
          </a:xfrm>
          <a:solidFill>
            <a:schemeClr val="accent1"/>
          </a:solidFill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1CF77D54-3895-4DD9-8D06-1942773EA889}"/>
                </a:ext>
              </a:extLst>
            </p:cNvPr>
            <p:cNvSpPr/>
            <p:nvPr/>
          </p:nvSpPr>
          <p:spPr>
            <a:xfrm>
              <a:off x="3799894" y="3454231"/>
              <a:ext cx="286804" cy="273305"/>
            </a:xfrm>
            <a:prstGeom prst="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677E56E-F727-4026-9CEF-F1E82CB61306}"/>
                </a:ext>
              </a:extLst>
            </p:cNvPr>
            <p:cNvSpPr/>
            <p:nvPr/>
          </p:nvSpPr>
          <p:spPr>
            <a:xfrm>
              <a:off x="3964847" y="3590884"/>
              <a:ext cx="286804" cy="273305"/>
            </a:xfrm>
            <a:prstGeom prst="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85D69C79-62FD-41A1-BEEF-B74D5A717768}"/>
                </a:ext>
              </a:extLst>
            </p:cNvPr>
            <p:cNvSpPr/>
            <p:nvPr/>
          </p:nvSpPr>
          <p:spPr>
            <a:xfrm>
              <a:off x="3791329" y="3753312"/>
              <a:ext cx="286804" cy="273305"/>
            </a:xfrm>
            <a:prstGeom prst="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B05F25-953F-464A-89F8-E60EAE69BAA4}"/>
              </a:ext>
            </a:extLst>
          </p:cNvPr>
          <p:cNvSpPr/>
          <p:nvPr/>
        </p:nvSpPr>
        <p:spPr>
          <a:xfrm>
            <a:off x="4613562" y="4241168"/>
            <a:ext cx="1545433" cy="50050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Logistics</a:t>
            </a:r>
            <a:endParaRPr lang="en-ZA" b="1" dirty="0">
              <a:solidFill>
                <a:schemeClr val="accent4">
                  <a:lumMod val="50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37423-4C0B-42D7-A70A-0C3DF815897D}"/>
              </a:ext>
            </a:extLst>
          </p:cNvPr>
          <p:cNvGrpSpPr/>
          <p:nvPr/>
        </p:nvGrpSpPr>
        <p:grpSpPr>
          <a:xfrm>
            <a:off x="6340208" y="3659523"/>
            <a:ext cx="418376" cy="532297"/>
            <a:chOff x="3791329" y="3454231"/>
            <a:chExt cx="460322" cy="572386"/>
          </a:xfrm>
          <a:solidFill>
            <a:schemeClr val="accent1"/>
          </a:solidFill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BFC5EAA-59F4-4889-ABFB-2D117CCA718E}"/>
                </a:ext>
              </a:extLst>
            </p:cNvPr>
            <p:cNvSpPr/>
            <p:nvPr/>
          </p:nvSpPr>
          <p:spPr>
            <a:xfrm>
              <a:off x="3799894" y="3454231"/>
              <a:ext cx="286804" cy="273305"/>
            </a:xfrm>
            <a:prstGeom prst="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3577D39-3B83-4162-AA8F-3F9984B88280}"/>
                </a:ext>
              </a:extLst>
            </p:cNvPr>
            <p:cNvSpPr/>
            <p:nvPr/>
          </p:nvSpPr>
          <p:spPr>
            <a:xfrm>
              <a:off x="3964847" y="3590884"/>
              <a:ext cx="286804" cy="273305"/>
            </a:xfrm>
            <a:prstGeom prst="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1DC9849-B151-4600-95F4-06101FF4ACD9}"/>
                </a:ext>
              </a:extLst>
            </p:cNvPr>
            <p:cNvSpPr/>
            <p:nvPr/>
          </p:nvSpPr>
          <p:spPr>
            <a:xfrm>
              <a:off x="3791329" y="3753312"/>
              <a:ext cx="286804" cy="273305"/>
            </a:xfrm>
            <a:prstGeom prst="triangl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A1C858-DE82-4ACF-BEF7-EDA53A035E06}"/>
              </a:ext>
            </a:extLst>
          </p:cNvPr>
          <p:cNvSpPr/>
          <p:nvPr/>
        </p:nvSpPr>
        <p:spPr>
          <a:xfrm>
            <a:off x="7592364" y="4241168"/>
            <a:ext cx="2465011" cy="50050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Port and Shipping</a:t>
            </a:r>
            <a:endParaRPr lang="en-ZA" b="1" dirty="0">
              <a:solidFill>
                <a:schemeClr val="accent4">
                  <a:lumMod val="50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8F6504-C732-4521-A07D-CFA4733C6AED}"/>
              </a:ext>
            </a:extLst>
          </p:cNvPr>
          <p:cNvSpPr/>
          <p:nvPr/>
        </p:nvSpPr>
        <p:spPr>
          <a:xfrm>
            <a:off x="3889056" y="3079342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Blending</a:t>
            </a:r>
          </a:p>
          <a:p>
            <a:pPr algn="ctr"/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options </a:t>
            </a:r>
            <a:endParaRPr lang="en-ZA" sz="1400" b="1" dirty="0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BE9B74-87CF-4CDA-A31D-F47EB8873B5A}"/>
              </a:ext>
            </a:extLst>
          </p:cNvPr>
          <p:cNvSpPr/>
          <p:nvPr/>
        </p:nvSpPr>
        <p:spPr>
          <a:xfrm>
            <a:off x="5805655" y="3079342"/>
            <a:ext cx="1470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Blending options </a:t>
            </a:r>
            <a:endParaRPr lang="en-ZA" sz="1400" b="1" dirty="0">
              <a:solidFill>
                <a:schemeClr val="accent1"/>
              </a:solidFill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38F461E-5A02-477C-BEBF-0DD0EE3F1B5E}"/>
              </a:ext>
            </a:extLst>
          </p:cNvPr>
          <p:cNvSpPr/>
          <p:nvPr/>
        </p:nvSpPr>
        <p:spPr>
          <a:xfrm rot="10800000" flipH="1">
            <a:off x="1742978" y="5112906"/>
            <a:ext cx="9477348" cy="595851"/>
          </a:xfrm>
          <a:prstGeom prst="rightArrow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 sz="1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4B176B-B15C-4786-B84F-56562F4912D2}"/>
              </a:ext>
            </a:extLst>
          </p:cNvPr>
          <p:cNvSpPr/>
          <p:nvPr/>
        </p:nvSpPr>
        <p:spPr>
          <a:xfrm>
            <a:off x="1742978" y="5227637"/>
            <a:ext cx="9502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 are using “</a:t>
            </a:r>
            <a:r>
              <a:rPr lang="en-GB" sz="16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Digital@Exxaro</a:t>
            </a:r>
            <a:r>
              <a:rPr lang="en-GB" sz="16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 to close value leaks across the business value chain </a:t>
            </a:r>
            <a:endParaRPr lang="en-ZA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11A068-23BB-4A27-85D1-E8E19352621A}"/>
              </a:ext>
            </a:extLst>
          </p:cNvPr>
          <p:cNvSpPr/>
          <p:nvPr/>
        </p:nvSpPr>
        <p:spPr>
          <a:xfrm>
            <a:off x="9146160" y="1634225"/>
            <a:ext cx="27108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Using </a:t>
            </a:r>
            <a:r>
              <a:rPr lang="en-US" sz="1400" b="1" dirty="0"/>
              <a:t>Data science and AI </a:t>
            </a:r>
            <a:r>
              <a:rPr lang="en-US" sz="1400" dirty="0"/>
              <a:t>to gather intelligence on markets for efficient resource optimisation (positioning &amp; pricing)</a:t>
            </a:r>
            <a:endParaRPr lang="en-ZA" sz="1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DE424F-1809-4D40-B832-44D245420C78}"/>
              </a:ext>
            </a:extLst>
          </p:cNvPr>
          <p:cNvSpPr/>
          <p:nvPr/>
        </p:nvSpPr>
        <p:spPr>
          <a:xfrm>
            <a:off x="3580398" y="1657310"/>
            <a:ext cx="2454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b="1" dirty="0"/>
              <a:t>Digitally Integrated Mine Planning </a:t>
            </a:r>
            <a:r>
              <a:rPr lang="en-ZA" sz="1400" dirty="0"/>
              <a:t>to optimise </a:t>
            </a:r>
            <a:r>
              <a:rPr lang="en-ZA" sz="1400" b="1" dirty="0"/>
              <a:t>product mix </a:t>
            </a:r>
            <a:r>
              <a:rPr lang="en-ZA" sz="1400" dirty="0"/>
              <a:t>and sales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642627-4949-4D94-A24E-B34FA5DFEE2D}"/>
              </a:ext>
            </a:extLst>
          </p:cNvPr>
          <p:cNvSpPr/>
          <p:nvPr/>
        </p:nvSpPr>
        <p:spPr>
          <a:xfrm>
            <a:off x="6053810" y="1656392"/>
            <a:ext cx="27710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b="1" dirty="0"/>
              <a:t>Real Time Visualisation </a:t>
            </a:r>
            <a:r>
              <a:rPr lang="en-ZA" sz="1400" dirty="0"/>
              <a:t>of our </a:t>
            </a:r>
            <a:r>
              <a:rPr lang="en-ZA" sz="1400" b="1" dirty="0"/>
              <a:t>ore</a:t>
            </a:r>
            <a:r>
              <a:rPr lang="en-ZA" sz="1400" dirty="0"/>
              <a:t>, integrating TFR &amp; Logics for </a:t>
            </a:r>
            <a:r>
              <a:rPr lang="en-ZA" sz="1400" b="1" dirty="0"/>
              <a:t>optimal decision making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C6E683-DCB0-4C36-B70D-4919D97AE7B8}"/>
              </a:ext>
            </a:extLst>
          </p:cNvPr>
          <p:cNvGrpSpPr/>
          <p:nvPr/>
        </p:nvGrpSpPr>
        <p:grpSpPr>
          <a:xfrm>
            <a:off x="2173371" y="1040645"/>
            <a:ext cx="9046955" cy="546023"/>
            <a:chOff x="2193502" y="1415679"/>
            <a:chExt cx="8779605" cy="546023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D469D983-C0C7-473D-BAA4-552C79BB657B}"/>
                </a:ext>
              </a:extLst>
            </p:cNvPr>
            <p:cNvSpPr/>
            <p:nvPr/>
          </p:nvSpPr>
          <p:spPr>
            <a:xfrm flipH="1">
              <a:off x="2193502" y="1415679"/>
              <a:ext cx="8779605" cy="546023"/>
            </a:xfrm>
            <a:prstGeom prst="rightArrow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ZA" sz="1400"/>
            </a:p>
          </p:txBody>
        </p:sp>
        <p:sp>
          <p:nvSpPr>
            <p:cNvPr id="37" name="Text Box 18">
              <a:extLst>
                <a:ext uri="{FF2B5EF4-FFF2-40B4-BE49-F238E27FC236}">
                  <a16:creationId xmlns:a16="http://schemas.microsoft.com/office/drawing/2014/main" id="{E899CEBB-57C6-4A3F-B9E0-B0073550B2B7}"/>
                </a:ext>
              </a:extLst>
            </p:cNvPr>
            <p:cNvSpPr txBox="1"/>
            <p:nvPr/>
          </p:nvSpPr>
          <p:spPr>
            <a:xfrm>
              <a:off x="2711853" y="1519778"/>
              <a:ext cx="80670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Using Artificial Intelligence to scan the market to guide the optimal product mix</a:t>
              </a:r>
              <a:endParaRPr lang="en-ZA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029A4AA-DD23-4421-926D-F1D4B3160269}"/>
              </a:ext>
            </a:extLst>
          </p:cNvPr>
          <p:cNvSpPr/>
          <p:nvPr/>
        </p:nvSpPr>
        <p:spPr>
          <a:xfrm>
            <a:off x="10170341" y="4199351"/>
            <a:ext cx="1545433" cy="420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400" b="1" dirty="0">
                <a:solidFill>
                  <a:srgbClr val="5FA0BB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endParaRPr lang="en-ZA" sz="1400" b="1" dirty="0">
              <a:solidFill>
                <a:srgbClr val="5FA0BB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6038B462-A9D2-4C31-99B0-41E147C9C5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4290" y="3115236"/>
            <a:ext cx="771064" cy="89685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1F8364C9-B469-4420-AFD4-C002098ABF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3297" y="3062318"/>
            <a:ext cx="1326757" cy="132675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4B4932A-CE0B-4BE5-BEAE-50C0BD4240B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25289" y="2510958"/>
            <a:ext cx="946527" cy="94652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4C881C9-288A-41F5-8D5F-14EF291F34A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14843" y="3202182"/>
            <a:ext cx="519857" cy="56276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B8067E2-3532-40B9-B560-34B78A85ED7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11006" y="3809980"/>
            <a:ext cx="703135" cy="41748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7C7E80-8891-4C9E-9B2C-C257A57A7319}"/>
              </a:ext>
            </a:extLst>
          </p:cNvPr>
          <p:cNvSpPr/>
          <p:nvPr/>
        </p:nvSpPr>
        <p:spPr>
          <a:xfrm>
            <a:off x="3586900" y="4701836"/>
            <a:ext cx="8292787" cy="50050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b="1" i="1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pportunities</a:t>
            </a:r>
            <a:r>
              <a:rPr lang="en-GB" b="1" i="1" dirty="0">
                <a:solidFill>
                  <a:schemeClr val="accent4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b="1" i="1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Leverage blockchain to manage outbound logistics</a:t>
            </a:r>
            <a:endParaRPr lang="en-ZA" b="1" i="1" dirty="0">
              <a:solidFill>
                <a:schemeClr val="accent4">
                  <a:lumMod val="50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2F9F08-F7C6-4F6F-82BC-2CC6BB7BEE98}"/>
              </a:ext>
            </a:extLst>
          </p:cNvPr>
          <p:cNvSpPr/>
          <p:nvPr/>
        </p:nvSpPr>
        <p:spPr>
          <a:xfrm>
            <a:off x="498693" y="4666451"/>
            <a:ext cx="2976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Value Chain Visualisation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6250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B324CD1-0AC5-4159-89D0-110B9232DE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12"/>
          <a:stretch/>
        </p:blipFill>
        <p:spPr>
          <a:xfrm>
            <a:off x="0" y="795338"/>
            <a:ext cx="11296648" cy="6062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44CB09-9315-4437-A187-14C43922D0A6}"/>
              </a:ext>
            </a:extLst>
          </p:cNvPr>
          <p:cNvSpPr/>
          <p:nvPr/>
        </p:nvSpPr>
        <p:spPr>
          <a:xfrm>
            <a:off x="7315201" y="2294021"/>
            <a:ext cx="4876800" cy="4051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3C473-3FCC-45C6-9C7E-FA5E59D0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60AB8-2FD4-4B26-ACAA-E7CADB3B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42887"/>
            <a:ext cx="11177483" cy="809625"/>
          </a:xfrm>
        </p:spPr>
        <p:txBody>
          <a:bodyPr/>
          <a:lstStyle/>
          <a:p>
            <a:r>
              <a:rPr lang="en-US" sz="2800" b="0" dirty="0"/>
              <a:t>Unlocking Value | </a:t>
            </a:r>
            <a:r>
              <a:rPr lang="en-GB" dirty="0"/>
              <a:t>Underground Real Time Decision Making	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858403-861C-47BC-B699-CB06091BD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084" y="4859576"/>
            <a:ext cx="4204954" cy="12030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C70A806-280A-4F9A-83B1-9F5982028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084" y="2634323"/>
            <a:ext cx="4204954" cy="20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598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64FC034-7853-49C0-8DB7-62251FDA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" y="3991781"/>
            <a:ext cx="4328541" cy="2345043"/>
          </a:xfrm>
          <a:prstGeom prst="rect">
            <a:avLst/>
          </a:prstGeom>
        </p:spPr>
      </p:pic>
      <p:pic>
        <p:nvPicPr>
          <p:cNvPr id="17" name="Picture 6" descr="http://www.autolectron.co.za/wpimages/wp9bb3673d_06.png">
            <a:extLst>
              <a:ext uri="{FF2B5EF4-FFF2-40B4-BE49-F238E27FC236}">
                <a16:creationId xmlns:a16="http://schemas.microsoft.com/office/drawing/2014/main" id="{6A2FB6A4-6F3C-4C1E-B433-D55B6D99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9411" y="1195565"/>
            <a:ext cx="4484410" cy="321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B73524-7715-457F-947D-622A862E65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310" y="4039808"/>
            <a:ext cx="3983382" cy="22970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AA4526-B90E-46F1-9654-DC6F622CA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3182" y="1215013"/>
            <a:ext cx="4484411" cy="299324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3635F-67A2-4EEA-BB5D-C88400E751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691" y="1224609"/>
            <a:ext cx="4127455" cy="3068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2DB06-1B5C-4DE5-8E26-69DDB6C2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42887"/>
            <a:ext cx="10681380" cy="981722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rgbClr val="3A2B26"/>
                </a:solidFill>
              </a:rPr>
              <a:t>Unlocking Value </a:t>
            </a:r>
            <a:r>
              <a:rPr lang="en-US" sz="2500" b="0" dirty="0">
                <a:solidFill>
                  <a:srgbClr val="3A2B26"/>
                </a:solidFill>
              </a:rPr>
              <a:t>| </a:t>
            </a:r>
            <a:r>
              <a:rPr lang="en-US" dirty="0"/>
              <a:t>Using</a:t>
            </a:r>
            <a:r>
              <a:rPr lang="en-US" sz="2500" b="0" dirty="0">
                <a:solidFill>
                  <a:srgbClr val="3A2B26"/>
                </a:solidFill>
              </a:rPr>
              <a:t> </a:t>
            </a:r>
            <a:r>
              <a:rPr lang="en-US" dirty="0"/>
              <a:t>Data Science for Predictive Maintenance and Analytics (Digital Twin 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E8D257-43EC-499E-B5B9-33C1BAF47949}"/>
              </a:ext>
            </a:extLst>
          </p:cNvPr>
          <p:cNvSpPr/>
          <p:nvPr/>
        </p:nvSpPr>
        <p:spPr>
          <a:xfrm>
            <a:off x="8087691" y="4217857"/>
            <a:ext cx="4104309" cy="2127382"/>
          </a:xfrm>
          <a:prstGeom prst="rect">
            <a:avLst/>
          </a:prstGeom>
          <a:solidFill>
            <a:srgbClr val="A5CF4C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f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A1DBB4-BFFF-4C02-91F0-110AB818A4CB}"/>
              </a:ext>
            </a:extLst>
          </p:cNvPr>
          <p:cNvSpPr/>
          <p:nvPr/>
        </p:nvSpPr>
        <p:spPr>
          <a:xfrm>
            <a:off x="8454624" y="4368998"/>
            <a:ext cx="33129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Data Science Analytics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: can be run and visualised via smart devices, virtual reality and augmented reality (AR) to provide operational intelligence.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58207-DDC3-414B-9318-6857D6B4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61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F22892-5766-4FA1-8D3B-447D83AF0373}"/>
              </a:ext>
            </a:extLst>
          </p:cNvPr>
          <p:cNvSpPr/>
          <p:nvPr/>
        </p:nvSpPr>
        <p:spPr>
          <a:xfrm>
            <a:off x="3777745" y="1540461"/>
            <a:ext cx="4350056" cy="435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1AB8F6-218D-4C81-BA5C-693106506519}"/>
              </a:ext>
            </a:extLst>
          </p:cNvPr>
          <p:cNvSpPr/>
          <p:nvPr/>
        </p:nvSpPr>
        <p:spPr>
          <a:xfrm>
            <a:off x="3755169" y="4170358"/>
            <a:ext cx="4491874" cy="435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BD36CA-1B96-45D1-A456-25858F6F58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72396" y="2312447"/>
            <a:ext cx="5337176" cy="379238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9046EC1-AB36-4783-AF1D-304F9AAA6BE8}"/>
              </a:ext>
            </a:extLst>
          </p:cNvPr>
          <p:cNvSpPr/>
          <p:nvPr/>
        </p:nvSpPr>
        <p:spPr>
          <a:xfrm>
            <a:off x="3755169" y="2006919"/>
            <a:ext cx="43500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On-line (real time) radiometric coal ash content analyser, to help with quality monitoring.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Tracing the loss of product to the discard (Misplacement).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Used as an indicator to process inefficiencies.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Assist Plant and Geologist for better planning and decision making.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405EC-090C-432B-B02E-80D9E7EE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42887"/>
            <a:ext cx="10681380" cy="809625"/>
          </a:xfrm>
        </p:spPr>
        <p:txBody>
          <a:bodyPr/>
          <a:lstStyle/>
          <a:p>
            <a:r>
              <a:rPr lang="en-US" sz="2800" b="0" dirty="0">
                <a:solidFill>
                  <a:srgbClr val="3A2B26"/>
                </a:solidFill>
              </a:rPr>
              <a:t>Unlocking Value | </a:t>
            </a:r>
            <a:r>
              <a:rPr lang="es-AR" dirty="0"/>
              <a:t>Mineral </a:t>
            </a:r>
            <a:r>
              <a:rPr lang="es-AR" dirty="0" err="1"/>
              <a:t>Resource</a:t>
            </a:r>
            <a:r>
              <a:rPr lang="es-AR" dirty="0"/>
              <a:t> </a:t>
            </a:r>
            <a:r>
              <a:rPr lang="es-AR" dirty="0" err="1"/>
              <a:t>Integration</a:t>
            </a:r>
            <a:endParaRPr lang="es-A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153A6-8CAC-4CE4-AA14-CAD631B2E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Business unit MVPs recently concluded.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247185-A6A2-4B2F-9EA0-81F08A9E9463}"/>
              </a:ext>
            </a:extLst>
          </p:cNvPr>
          <p:cNvSpPr/>
          <p:nvPr/>
        </p:nvSpPr>
        <p:spPr>
          <a:xfrm>
            <a:off x="3777745" y="4647520"/>
            <a:ext cx="42924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Use drones to map, measure and share accurate information about worksites and assets.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Get accurate, up-to-date topographic surveys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Calculate overall material volumes added or removed from pits, stockpiles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Measure distances, slopes and heights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9CD87F0-5B47-457D-A69D-BF84D8037299}"/>
              </a:ext>
            </a:extLst>
          </p:cNvPr>
          <p:cNvSpPr txBox="1">
            <a:spLocks/>
          </p:cNvSpPr>
          <p:nvPr/>
        </p:nvSpPr>
        <p:spPr>
          <a:xfrm>
            <a:off x="4412258" y="1561370"/>
            <a:ext cx="3087735" cy="43534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LEEUWPAN – ENELEX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74EB4C-B20E-41D6-BA58-C9AC8B2BB5FC}"/>
              </a:ext>
            </a:extLst>
          </p:cNvPr>
          <p:cNvGrpSpPr/>
          <p:nvPr/>
        </p:nvGrpSpPr>
        <p:grpSpPr>
          <a:xfrm>
            <a:off x="8119866" y="1520823"/>
            <a:ext cx="4122054" cy="5426185"/>
            <a:chOff x="8745211" y="2241718"/>
            <a:chExt cx="3574421" cy="4705292"/>
          </a:xfrm>
        </p:grpSpPr>
        <p:pic>
          <p:nvPicPr>
            <p:cNvPr id="26" name="Picture 2" descr="image002">
              <a:extLst>
                <a:ext uri="{FF2B5EF4-FFF2-40B4-BE49-F238E27FC236}">
                  <a16:creationId xmlns:a16="http://schemas.microsoft.com/office/drawing/2014/main" id="{506A715A-1E36-4952-879C-7578210D0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45211" y="4572447"/>
              <a:ext cx="3544053" cy="23745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image004">
              <a:extLst>
                <a:ext uri="{FF2B5EF4-FFF2-40B4-BE49-F238E27FC236}">
                  <a16:creationId xmlns:a16="http://schemas.microsoft.com/office/drawing/2014/main" id="{01A643AB-2581-46F0-B889-56C131EDA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45211" y="2241718"/>
              <a:ext cx="3574421" cy="23745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96D56306-28F8-41C6-BA55-85D0994392E3}"/>
              </a:ext>
            </a:extLst>
          </p:cNvPr>
          <p:cNvSpPr txBox="1">
            <a:spLocks/>
          </p:cNvSpPr>
          <p:nvPr/>
        </p:nvSpPr>
        <p:spPr>
          <a:xfrm>
            <a:off x="4350366" y="4209769"/>
            <a:ext cx="3204815" cy="37543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BELFAST - Trimble Stratus</a:t>
            </a:r>
          </a:p>
        </p:txBody>
      </p:sp>
    </p:spTree>
    <p:extLst>
      <p:ext uri="{BB962C8B-B14F-4D97-AF65-F5344CB8AC3E}">
        <p14:creationId xmlns:p14="http://schemas.microsoft.com/office/powerpoint/2010/main" val="610404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CC7408-5C1A-4B61-A0F0-D2DE796AB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05" y="2248112"/>
            <a:ext cx="5856595" cy="3744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5AA5E-4A5F-4FC3-BA1A-27FB01C33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2654"/>
            <a:ext cx="6774889" cy="299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DA5B38-5EE0-44B0-AD04-C3D5F73C52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966" y="2183660"/>
            <a:ext cx="5215711" cy="3612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537939-FED7-4533-BCB1-C952BBD326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05" y="2585932"/>
            <a:ext cx="5203795" cy="260485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9C165D5B-685A-42A7-BA37-AAA19D42F975}"/>
              </a:ext>
            </a:extLst>
          </p:cNvPr>
          <p:cNvSpPr txBox="1">
            <a:spLocks/>
          </p:cNvSpPr>
          <p:nvPr/>
        </p:nvSpPr>
        <p:spPr>
          <a:xfrm>
            <a:off x="334963" y="29116"/>
            <a:ext cx="11485561" cy="7536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 err="1">
                <a:solidFill>
                  <a:srgbClr val="3A2B26"/>
                </a:solidFill>
              </a:rPr>
              <a:t>Digital@Exxaro</a:t>
            </a:r>
            <a:r>
              <a:rPr lang="en-US" sz="2800" b="0" dirty="0">
                <a:solidFill>
                  <a:srgbClr val="3A2B26"/>
                </a:solidFill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B8A7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│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8A7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/>
              <a:t>Mineral Resource Integration</a:t>
            </a:r>
            <a:r>
              <a:rPr lang="en-US" sz="3500" dirty="0"/>
              <a:t>	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D966D9-34E1-4CB2-9A55-2BD192D2BFE4}"/>
              </a:ext>
            </a:extLst>
          </p:cNvPr>
          <p:cNvGrpSpPr/>
          <p:nvPr/>
        </p:nvGrpSpPr>
        <p:grpSpPr>
          <a:xfrm flipH="1">
            <a:off x="11135073" y="-112589"/>
            <a:ext cx="1683530" cy="1509616"/>
            <a:chOff x="45719" y="255271"/>
            <a:chExt cx="1683530" cy="15096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D1EDA7-343D-4386-8575-0B7D1099E288}"/>
                </a:ext>
              </a:extLst>
            </p:cNvPr>
            <p:cNvGrpSpPr/>
            <p:nvPr/>
          </p:nvGrpSpPr>
          <p:grpSpPr>
            <a:xfrm rot="2700000">
              <a:off x="45719" y="484727"/>
              <a:ext cx="1280160" cy="1280160"/>
              <a:chOff x="2358572" y="1016001"/>
              <a:chExt cx="856342" cy="856342"/>
            </a:xfrm>
            <a:effectLst>
              <a:glow rad="152400">
                <a:schemeClr val="tx1">
                  <a:alpha val="10000"/>
                </a:schemeClr>
              </a:glow>
            </a:effectLst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3CC5B89-EE67-41B6-B18C-5C5D2F520EB5}"/>
                  </a:ext>
                </a:extLst>
              </p:cNvPr>
              <p:cNvCxnSpPr/>
              <p:nvPr/>
            </p:nvCxnSpPr>
            <p:spPr>
              <a:xfrm flipH="1">
                <a:off x="2786743" y="1016001"/>
                <a:ext cx="0" cy="856342"/>
              </a:xfrm>
              <a:prstGeom prst="line">
                <a:avLst/>
              </a:prstGeom>
              <a:ln w="254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5EEB05A-3562-4E6C-A74F-A3B03020F4F2}"/>
                  </a:ext>
                </a:extLst>
              </p:cNvPr>
              <p:cNvCxnSpPr/>
              <p:nvPr/>
            </p:nvCxnSpPr>
            <p:spPr>
              <a:xfrm rot="5400000" flipH="1">
                <a:off x="2786743" y="986972"/>
                <a:ext cx="0" cy="856342"/>
              </a:xfrm>
              <a:prstGeom prst="line">
                <a:avLst/>
              </a:prstGeom>
              <a:ln w="254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DD42A85-0991-4822-90D3-280B00431A47}"/>
                </a:ext>
              </a:extLst>
            </p:cNvPr>
            <p:cNvGrpSpPr/>
            <p:nvPr/>
          </p:nvGrpSpPr>
          <p:grpSpPr>
            <a:xfrm rot="2700000">
              <a:off x="814849" y="255271"/>
              <a:ext cx="914400" cy="914400"/>
              <a:chOff x="2358572" y="1016001"/>
              <a:chExt cx="856342" cy="856342"/>
            </a:xfrm>
            <a:effectLst/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10C0A6B-E67F-4ECC-88B3-2239F24AEB63}"/>
                  </a:ext>
                </a:extLst>
              </p:cNvPr>
              <p:cNvCxnSpPr/>
              <p:nvPr/>
            </p:nvCxnSpPr>
            <p:spPr>
              <a:xfrm flipH="1">
                <a:off x="2786743" y="1016001"/>
                <a:ext cx="0" cy="856342"/>
              </a:xfrm>
              <a:prstGeom prst="line">
                <a:avLst/>
              </a:prstGeom>
              <a:ln w="254000">
                <a:solidFill>
                  <a:srgbClr val="8FD4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8FF91F5-3D34-4A30-B838-EF2C72515DF5}"/>
                  </a:ext>
                </a:extLst>
              </p:cNvPr>
              <p:cNvCxnSpPr/>
              <p:nvPr/>
            </p:nvCxnSpPr>
            <p:spPr>
              <a:xfrm rot="5400000" flipH="1">
                <a:off x="2786743" y="986972"/>
                <a:ext cx="0" cy="856342"/>
              </a:xfrm>
              <a:prstGeom prst="line">
                <a:avLst/>
              </a:prstGeom>
              <a:ln w="254000">
                <a:solidFill>
                  <a:srgbClr val="8FD4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9CA255-8EE5-4D25-AAB1-EB610B36D1E3}"/>
                </a:ext>
              </a:extLst>
            </p:cNvPr>
            <p:cNvGrpSpPr/>
            <p:nvPr/>
          </p:nvGrpSpPr>
          <p:grpSpPr>
            <a:xfrm rot="2700000">
              <a:off x="751731" y="472912"/>
              <a:ext cx="457200" cy="457200"/>
              <a:chOff x="2358572" y="1016001"/>
              <a:chExt cx="856342" cy="85634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650EDC0-2BD9-439B-B299-1C43BEB60A55}"/>
                  </a:ext>
                </a:extLst>
              </p:cNvPr>
              <p:cNvCxnSpPr/>
              <p:nvPr/>
            </p:nvCxnSpPr>
            <p:spPr>
              <a:xfrm flipH="1">
                <a:off x="2786743" y="1016001"/>
                <a:ext cx="0" cy="856342"/>
              </a:xfrm>
              <a:prstGeom prst="line">
                <a:avLst/>
              </a:prstGeom>
              <a:ln w="111125">
                <a:solidFill>
                  <a:srgbClr val="212F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E112E4B-DBF2-45E0-9F3B-AABDF82D84B3}"/>
                  </a:ext>
                </a:extLst>
              </p:cNvPr>
              <p:cNvCxnSpPr/>
              <p:nvPr/>
            </p:nvCxnSpPr>
            <p:spPr>
              <a:xfrm rot="5400000" flipH="1">
                <a:off x="2786743" y="986972"/>
                <a:ext cx="0" cy="856342"/>
              </a:xfrm>
              <a:prstGeom prst="line">
                <a:avLst/>
              </a:prstGeom>
              <a:ln w="111125">
                <a:solidFill>
                  <a:srgbClr val="212F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4DE6784-8074-40D7-9DD7-31EC6768F991}"/>
              </a:ext>
            </a:extLst>
          </p:cNvPr>
          <p:cNvSpPr txBox="1"/>
          <p:nvPr/>
        </p:nvSpPr>
        <p:spPr>
          <a:xfrm>
            <a:off x="1104595" y="6102918"/>
            <a:ext cx="684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8A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Fragmentation Optimisation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FECF7F-4EA4-48CE-8515-FDCE3EE995D1}"/>
              </a:ext>
            </a:extLst>
          </p:cNvPr>
          <p:cNvSpPr txBox="1"/>
          <p:nvPr/>
        </p:nvSpPr>
        <p:spPr>
          <a:xfrm>
            <a:off x="7248143" y="6102918"/>
            <a:ext cx="580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B8A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Route Slip to Track The Ore</a:t>
            </a:r>
          </a:p>
        </p:txBody>
      </p:sp>
    </p:spTree>
    <p:extLst>
      <p:ext uri="{BB962C8B-B14F-4D97-AF65-F5344CB8AC3E}">
        <p14:creationId xmlns:p14="http://schemas.microsoft.com/office/powerpoint/2010/main" val="618549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CA1334-2D83-4DB3-997C-5A1891F3D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6"/>
          <a:stretch/>
        </p:blipFill>
        <p:spPr>
          <a:xfrm>
            <a:off x="229769" y="1180338"/>
            <a:ext cx="5449136" cy="32377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48E47C-9D9A-4954-910E-F4E446C14BCC}"/>
              </a:ext>
            </a:extLst>
          </p:cNvPr>
          <p:cNvSpPr/>
          <p:nvPr/>
        </p:nvSpPr>
        <p:spPr>
          <a:xfrm rot="16200000">
            <a:off x="4642443" y="1922521"/>
            <a:ext cx="833947" cy="51696"/>
          </a:xfrm>
          <a:prstGeom prst="rect">
            <a:avLst/>
          </a:prstGeom>
          <a:solidFill>
            <a:schemeClr val="accent1"/>
          </a:solidFill>
          <a:ln>
            <a:solidFill>
              <a:srgbClr val="A5CF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329">
            <a:extLst>
              <a:ext uri="{FF2B5EF4-FFF2-40B4-BE49-F238E27FC236}">
                <a16:creationId xmlns:a16="http://schemas.microsoft.com/office/drawing/2014/main" id="{BAC5AAE7-8749-4EDB-87EB-8961D5F2D625}"/>
              </a:ext>
            </a:extLst>
          </p:cNvPr>
          <p:cNvSpPr txBox="1"/>
          <p:nvPr/>
        </p:nvSpPr>
        <p:spPr>
          <a:xfrm>
            <a:off x="4288271" y="1240501"/>
            <a:ext cx="957560" cy="1415736"/>
          </a:xfrm>
          <a:prstGeom prst="rect">
            <a:avLst/>
          </a:prstGeom>
          <a:noFill/>
        </p:spPr>
        <p:txBody>
          <a:bodyPr wrap="square" lIns="182843" tIns="91422" rIns="182843" bIns="91422" rtlCol="0" anchor="ctr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28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1</a:t>
            </a:r>
            <a:endParaRPr kumimoji="0" lang="id-ID" sz="8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alpha val="28000"/>
                </a:schemeClr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3674A0-459C-40DB-93BC-3FF4AAB2AAF5}"/>
              </a:ext>
            </a:extLst>
          </p:cNvPr>
          <p:cNvSpPr/>
          <p:nvPr/>
        </p:nvSpPr>
        <p:spPr>
          <a:xfrm rot="16200000">
            <a:off x="4642443" y="2815286"/>
            <a:ext cx="833947" cy="51696"/>
          </a:xfrm>
          <a:prstGeom prst="rect">
            <a:avLst/>
          </a:prstGeom>
          <a:solidFill>
            <a:schemeClr val="accent1"/>
          </a:solidFill>
          <a:ln>
            <a:solidFill>
              <a:srgbClr val="A5CF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329">
            <a:extLst>
              <a:ext uri="{FF2B5EF4-FFF2-40B4-BE49-F238E27FC236}">
                <a16:creationId xmlns:a16="http://schemas.microsoft.com/office/drawing/2014/main" id="{25696030-CD9A-4F2E-9AE8-CAA0C63B48AC}"/>
              </a:ext>
            </a:extLst>
          </p:cNvPr>
          <p:cNvSpPr txBox="1"/>
          <p:nvPr/>
        </p:nvSpPr>
        <p:spPr>
          <a:xfrm>
            <a:off x="4301289" y="2202529"/>
            <a:ext cx="957560" cy="1415736"/>
          </a:xfrm>
          <a:prstGeom prst="rect">
            <a:avLst/>
          </a:prstGeom>
          <a:noFill/>
        </p:spPr>
        <p:txBody>
          <a:bodyPr wrap="square" lIns="182843" tIns="91422" rIns="182843" bIns="91422" rtlCol="0" anchor="ctr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28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2</a:t>
            </a:r>
            <a:endParaRPr kumimoji="0" lang="id-ID" sz="8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alpha val="28000"/>
                </a:schemeClr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D1F8C4-011E-41BA-AC76-274C83FE5878}"/>
              </a:ext>
            </a:extLst>
          </p:cNvPr>
          <p:cNvSpPr/>
          <p:nvPr/>
        </p:nvSpPr>
        <p:spPr>
          <a:xfrm rot="16200000">
            <a:off x="4642444" y="3778772"/>
            <a:ext cx="832350" cy="51696"/>
          </a:xfrm>
          <a:prstGeom prst="rect">
            <a:avLst/>
          </a:prstGeom>
          <a:solidFill>
            <a:schemeClr val="accent1"/>
          </a:solidFill>
          <a:ln>
            <a:solidFill>
              <a:srgbClr val="A5CF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329">
            <a:extLst>
              <a:ext uri="{FF2B5EF4-FFF2-40B4-BE49-F238E27FC236}">
                <a16:creationId xmlns:a16="http://schemas.microsoft.com/office/drawing/2014/main" id="{C9B7B2AB-4E02-445B-9609-A15F232766CC}"/>
              </a:ext>
            </a:extLst>
          </p:cNvPr>
          <p:cNvSpPr txBox="1"/>
          <p:nvPr/>
        </p:nvSpPr>
        <p:spPr>
          <a:xfrm>
            <a:off x="4288271" y="3086323"/>
            <a:ext cx="957560" cy="1415736"/>
          </a:xfrm>
          <a:prstGeom prst="rect">
            <a:avLst/>
          </a:prstGeom>
          <a:noFill/>
        </p:spPr>
        <p:txBody>
          <a:bodyPr wrap="square" lIns="182843" tIns="91422" rIns="182843" bIns="91422" rtlCol="0" anchor="ctr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alpha val="28000"/>
                  </a:scheme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3</a:t>
            </a:r>
            <a:endParaRPr kumimoji="0" lang="id-ID" sz="8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alpha val="28000"/>
                </a:schemeClr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34339F-F29F-4B1C-AAB2-E7BEFBB42716}"/>
              </a:ext>
            </a:extLst>
          </p:cNvPr>
          <p:cNvSpPr txBox="1"/>
          <p:nvPr/>
        </p:nvSpPr>
        <p:spPr>
          <a:xfrm>
            <a:off x="334963" y="4233471"/>
            <a:ext cx="2922254" cy="2142717"/>
          </a:xfrm>
          <a:prstGeom prst="rect">
            <a:avLst/>
          </a:prstGeom>
          <a:solidFill>
            <a:srgbClr val="6B8A7E"/>
          </a:solidFill>
          <a:ln w="28575">
            <a:noFill/>
          </a:ln>
        </p:spPr>
        <p:txBody>
          <a:bodyPr wrap="square" rtlCol="0" anchor="ctr">
            <a:noAutofit/>
          </a:bodyPr>
          <a:lstStyle/>
          <a:p>
            <a:pPr marL="88900"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Results: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(prelim value, still doing time studies checking if data in the system is correct)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effectLst/>
                <a:uLnTx/>
                <a:uFillTx/>
                <a:ea typeface="+mn-ea"/>
                <a:cs typeface="+mn-cs"/>
              </a:rPr>
              <a:t>56m/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FD400"/>
                </a:solidFill>
                <a:effectLst/>
                <a:uLnTx/>
                <a:uFillTx/>
                <a:ea typeface="+mn-ea"/>
                <a:cs typeface="+mn-cs"/>
              </a:rPr>
              <a:t>hr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vs YTD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effectLst/>
                <a:uLnTx/>
                <a:uFillTx/>
                <a:ea typeface="+mn-ea"/>
                <a:cs typeface="+mn-cs"/>
              </a:rPr>
              <a:t>45m/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8FD400"/>
                </a:solidFill>
                <a:effectLst/>
                <a:uLnTx/>
                <a:uFillTx/>
                <a:ea typeface="+mn-ea"/>
                <a:cs typeface="+mn-cs"/>
              </a:rPr>
              <a:t>hr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for old drills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62C791-FE4F-435E-9AD8-12437A124356}"/>
              </a:ext>
            </a:extLst>
          </p:cNvPr>
          <p:cNvGrpSpPr/>
          <p:nvPr/>
        </p:nvGrpSpPr>
        <p:grpSpPr>
          <a:xfrm>
            <a:off x="3093860" y="4233471"/>
            <a:ext cx="9098140" cy="2142716"/>
            <a:chOff x="2791183" y="4162187"/>
            <a:chExt cx="9400817" cy="2214000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58170AA-24A3-4D94-9382-1F74E6426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2208" y="4162187"/>
              <a:ext cx="3656065" cy="2214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0BB7B9-E02C-43BB-95D3-DC495C6C8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2528" y="4162187"/>
              <a:ext cx="3019472" cy="2214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3AE3CF-BF5B-4168-8111-8DE042058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1183" y="4162187"/>
              <a:ext cx="2955805" cy="2214000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C42FE-E355-4C4D-9D60-3DEB3094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26CC2-09B8-4E36-BC80-3A4D9631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/>
              <a:t>Unlocking Value | </a:t>
            </a:r>
            <a:r>
              <a:rPr lang="en-US" dirty="0"/>
              <a:t>Automation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AE60437-8733-44DB-B72D-335F32EDD7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FA3B97-977C-4211-81D9-4C7B54AE94EF}"/>
              </a:ext>
            </a:extLst>
          </p:cNvPr>
          <p:cNvSpPr/>
          <p:nvPr/>
        </p:nvSpPr>
        <p:spPr>
          <a:xfrm>
            <a:off x="5203995" y="1702148"/>
            <a:ext cx="6461110" cy="4924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l" defTabSz="173463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We are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targeting high value easy and affordable to integrate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 parts of our value chain to convert to autonomous operations.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i.e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 Dozers, Plants,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Drills,etc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054D6E-8895-4674-8C16-B428FBC75336}"/>
              </a:ext>
            </a:extLst>
          </p:cNvPr>
          <p:cNvSpPr/>
          <p:nvPr/>
        </p:nvSpPr>
        <p:spPr>
          <a:xfrm>
            <a:off x="5203995" y="2594913"/>
            <a:ext cx="6461110" cy="4924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l" defTabSz="173463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Managing and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 Integrating autonomous operations and processes in a mine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is complex as these operate sub-optimally alongside manually driven processes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480408-10F4-4EE5-9328-72198896F1B4}"/>
              </a:ext>
            </a:extLst>
          </p:cNvPr>
          <p:cNvSpPr/>
          <p:nvPr/>
        </p:nvSpPr>
        <p:spPr>
          <a:xfrm>
            <a:off x="5203995" y="3558399"/>
            <a:ext cx="6461110" cy="49244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marL="0" marR="0" lvl="0" indent="0" algn="l" defTabSz="173463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Although we are constantly evolving our culture, this remains a very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labour sensitive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charset="0"/>
              </a:rPr>
              <a:t>issue.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4756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3EF4563F-576D-42A9-B5A7-BD8CD9E924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8742E8-93F8-492C-AD86-F0F192647AE1}"/>
              </a:ext>
            </a:extLst>
          </p:cNvPr>
          <p:cNvSpPr/>
          <p:nvPr/>
        </p:nvSpPr>
        <p:spPr>
          <a:xfrm>
            <a:off x="-55277" y="-148549"/>
            <a:ext cx="12247275" cy="7025599"/>
          </a:xfrm>
          <a:prstGeom prst="rect">
            <a:avLst/>
          </a:prstGeom>
          <a:gradFill flip="none" rotWithShape="1">
            <a:gsLst>
              <a:gs pos="50000">
                <a:srgbClr val="212F3F">
                  <a:alpha val="65000"/>
                </a:srgbClr>
              </a:gs>
              <a:gs pos="81000">
                <a:srgbClr val="212F3F"/>
              </a:gs>
              <a:gs pos="0">
                <a:srgbClr val="212F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3E7511-FCAC-41A9-974A-3045EB1AE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1E6A56-4BB9-444C-A3C9-959F9D7E8D04}"/>
              </a:ext>
            </a:extLst>
          </p:cNvPr>
          <p:cNvSpPr/>
          <p:nvPr/>
        </p:nvSpPr>
        <p:spPr>
          <a:xfrm>
            <a:off x="-55275" y="4604084"/>
            <a:ext cx="12247275" cy="1076972"/>
          </a:xfrm>
          <a:prstGeom prst="rect">
            <a:avLst/>
          </a:prstGeom>
          <a:gradFill>
            <a:gsLst>
              <a:gs pos="97000">
                <a:schemeClr val="bg1">
                  <a:alpha val="0"/>
                </a:schemeClr>
              </a:gs>
              <a:gs pos="0">
                <a:srgbClr val="85C00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A4075-7EC8-4E6E-AC51-C6EF87FF7CDF}"/>
              </a:ext>
            </a:extLst>
          </p:cNvPr>
          <p:cNvSpPr txBox="1"/>
          <p:nvPr/>
        </p:nvSpPr>
        <p:spPr>
          <a:xfrm>
            <a:off x="334963" y="4841073"/>
            <a:ext cx="9797606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cs typeface="Arial" panose="020B0604020202020204" pitchFamily="34" charset="0"/>
              </a:rPr>
              <a:t>ALUE REALISED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59459-30AA-4FB9-93E2-E702D2A5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56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EB38B4-E6B2-43B1-A558-E189FF2A2432}"/>
              </a:ext>
            </a:extLst>
          </p:cNvPr>
          <p:cNvSpPr/>
          <p:nvPr/>
        </p:nvSpPr>
        <p:spPr>
          <a:xfrm>
            <a:off x="0" y="1125538"/>
            <a:ext cx="12192000" cy="467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FD7DDD-4697-404B-8D23-F340C23B65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395" y="2057785"/>
            <a:ext cx="3969347" cy="3962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F7D005-2D0D-4E6D-8B4E-162B6D8E49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0741" y="2057785"/>
            <a:ext cx="4392037" cy="3962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BF457-7608-4D52-AC7E-B902FC9F2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0" dirty="0"/>
              <a:t>Value </a:t>
            </a:r>
            <a:r>
              <a:rPr lang="en-US" sz="3100" b="0" dirty="0" err="1"/>
              <a:t>Realised</a:t>
            </a:r>
            <a:r>
              <a:rPr lang="en-US" sz="2800" b="0" dirty="0"/>
              <a:t>│ </a:t>
            </a:r>
            <a:r>
              <a:rPr lang="en-US" dirty="0"/>
              <a:t>GG IOC (ops eye) MVP completed in 2018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FF060E-01AD-4C0D-8552-5A6C5B54DEE7}"/>
              </a:ext>
            </a:extLst>
          </p:cNvPr>
          <p:cNvSpPr/>
          <p:nvPr/>
        </p:nvSpPr>
        <p:spPr>
          <a:xfrm>
            <a:off x="8682779" y="1125538"/>
            <a:ext cx="3509222" cy="5174644"/>
          </a:xfrm>
          <a:prstGeom prst="rect">
            <a:avLst/>
          </a:prstGeom>
          <a:solidFill>
            <a:srgbClr val="A5CF4C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f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A8574D-B81F-48D9-836C-2AE0AF2660AE}"/>
              </a:ext>
            </a:extLst>
          </p:cNvPr>
          <p:cNvSpPr/>
          <p:nvPr/>
        </p:nvSpPr>
        <p:spPr>
          <a:xfrm>
            <a:off x="4290742" y="1825432"/>
            <a:ext cx="4168668" cy="3934513"/>
          </a:xfrm>
          <a:prstGeom prst="rect">
            <a:avLst/>
          </a:prstGeom>
          <a:noFill/>
          <a:ln w="38100">
            <a:solidFill>
              <a:srgbClr val="3A2B2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Ops-Eye Period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C70532-5042-45A4-849C-D070C24591E7}"/>
              </a:ext>
            </a:extLst>
          </p:cNvPr>
          <p:cNvSpPr/>
          <p:nvPr/>
        </p:nvSpPr>
        <p:spPr>
          <a:xfrm>
            <a:off x="689941" y="2057785"/>
            <a:ext cx="3600801" cy="3702161"/>
          </a:xfrm>
          <a:prstGeom prst="rect">
            <a:avLst/>
          </a:prstGeom>
          <a:noFill/>
          <a:ln w="38100">
            <a:solidFill>
              <a:srgbClr val="3A2B2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Before Ops-Eye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B6DD7F-7A35-4166-8C7E-03A66DA58575}"/>
              </a:ext>
            </a:extLst>
          </p:cNvPr>
          <p:cNvCxnSpPr>
            <a:cxnSpLocks/>
          </p:cNvCxnSpPr>
          <p:nvPr/>
        </p:nvCxnSpPr>
        <p:spPr>
          <a:xfrm>
            <a:off x="859658" y="2717035"/>
            <a:ext cx="3431084" cy="0"/>
          </a:xfrm>
          <a:prstGeom prst="line">
            <a:avLst/>
          </a:prstGeom>
          <a:ln w="38100">
            <a:solidFill>
              <a:srgbClr val="3A2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C21A3E-9979-44BF-B2FB-DECFB3BB5F7A}"/>
              </a:ext>
            </a:extLst>
          </p:cNvPr>
          <p:cNvSpPr txBox="1"/>
          <p:nvPr/>
        </p:nvSpPr>
        <p:spPr>
          <a:xfrm>
            <a:off x="1903368" y="2335745"/>
            <a:ext cx="1343155" cy="3539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89 740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F0D847-A553-44CA-9B0E-1BE30A84452E}"/>
              </a:ext>
            </a:extLst>
          </p:cNvPr>
          <p:cNvCxnSpPr>
            <a:cxnSpLocks/>
          </p:cNvCxnSpPr>
          <p:nvPr/>
        </p:nvCxnSpPr>
        <p:spPr>
          <a:xfrm>
            <a:off x="4290742" y="2563602"/>
            <a:ext cx="4168668" cy="0"/>
          </a:xfrm>
          <a:prstGeom prst="line">
            <a:avLst/>
          </a:prstGeom>
          <a:ln w="38100">
            <a:solidFill>
              <a:srgbClr val="3A2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502B018-EB49-4D91-B698-60D50B95C5E7}"/>
              </a:ext>
            </a:extLst>
          </p:cNvPr>
          <p:cNvSpPr txBox="1"/>
          <p:nvPr/>
        </p:nvSpPr>
        <p:spPr>
          <a:xfrm>
            <a:off x="5888260" y="2138705"/>
            <a:ext cx="960796" cy="3539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93 932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F2F5DE-C9E1-4AC8-9505-AAF544F9358D}"/>
              </a:ext>
            </a:extLst>
          </p:cNvPr>
          <p:cNvCxnSpPr>
            <a:cxnSpLocks/>
          </p:cNvCxnSpPr>
          <p:nvPr/>
        </p:nvCxnSpPr>
        <p:spPr>
          <a:xfrm>
            <a:off x="5185461" y="3486104"/>
            <a:ext cx="2985657" cy="0"/>
          </a:xfrm>
          <a:prstGeom prst="straightConnector1">
            <a:avLst/>
          </a:prstGeom>
          <a:ln w="571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DB4F0E-10E2-4134-AFBB-B73F73E6A999}"/>
              </a:ext>
            </a:extLst>
          </p:cNvPr>
          <p:cNvSpPr txBox="1"/>
          <p:nvPr/>
        </p:nvSpPr>
        <p:spPr>
          <a:xfrm>
            <a:off x="4514109" y="3194406"/>
            <a:ext cx="3945299" cy="250068"/>
          </a:xfrm>
          <a:prstGeom prst="rect">
            <a:avLst/>
          </a:prstGeom>
          <a:noFill/>
        </p:spPr>
        <p:txBody>
          <a:bodyPr wrap="square" lIns="0" tIns="0" rIns="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GG2 on Shut (±10% of overall plant capacity)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9CE1C-7C73-43B7-B7EA-6ACE0E6F3BF0}"/>
              </a:ext>
            </a:extLst>
          </p:cNvPr>
          <p:cNvSpPr txBox="1"/>
          <p:nvPr/>
        </p:nvSpPr>
        <p:spPr>
          <a:xfrm>
            <a:off x="128369" y="1174162"/>
            <a:ext cx="39604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Average Ex-pit Tonnes per shift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42220-7753-4F56-9D35-B3EF3F2B6E47}"/>
              </a:ext>
            </a:extLst>
          </p:cNvPr>
          <p:cNvSpPr txBox="1"/>
          <p:nvPr/>
        </p:nvSpPr>
        <p:spPr>
          <a:xfrm>
            <a:off x="7580244" y="5930850"/>
            <a:ext cx="99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="1" dirty="0">
                <a:solidFill>
                  <a:schemeClr val="bg1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w</a:t>
            </a:r>
            <a:r>
              <a:rPr kumimoji="0" lang="en-ZA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eeks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300AE-4A9E-4959-98C1-3B4AC79A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19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5E8644-D21B-43E5-A586-53BAAFF1B62D}"/>
              </a:ext>
            </a:extLst>
          </p:cNvPr>
          <p:cNvSpPr/>
          <p:nvPr/>
        </p:nvSpPr>
        <p:spPr>
          <a:xfrm>
            <a:off x="9011741" y="2532747"/>
            <a:ext cx="328585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5%</a:t>
            </a:r>
            <a:endParaRPr kumimoji="0" lang="en-GB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FFFF"/>
              </a:solidFill>
              <a:effectLst/>
              <a:uLnTx/>
              <a:uFillTx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5C86DE-EB67-45A8-9D2E-CDAA29316256}"/>
              </a:ext>
            </a:extLst>
          </p:cNvPr>
          <p:cNvSpPr txBox="1"/>
          <p:nvPr/>
        </p:nvSpPr>
        <p:spPr>
          <a:xfrm>
            <a:off x="8906147" y="4148573"/>
            <a:ext cx="29979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val="2233938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7" grpId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47215B-6E8C-47EE-97F7-C481E47BC47C}"/>
              </a:ext>
            </a:extLst>
          </p:cNvPr>
          <p:cNvGrpSpPr/>
          <p:nvPr/>
        </p:nvGrpSpPr>
        <p:grpSpPr>
          <a:xfrm>
            <a:off x="0" y="1507671"/>
            <a:ext cx="12192000" cy="5350329"/>
            <a:chOff x="35551" y="1507671"/>
            <a:chExt cx="10745001" cy="4715329"/>
          </a:xfrm>
        </p:grpSpPr>
        <p:pic>
          <p:nvPicPr>
            <p:cNvPr id="27" name="Picture 26" descr="A truck driving down a dirt road&#10;&#10;Description automatically generated">
              <a:extLst>
                <a:ext uri="{FF2B5EF4-FFF2-40B4-BE49-F238E27FC236}">
                  <a16:creationId xmlns:a16="http://schemas.microsoft.com/office/drawing/2014/main" id="{3DC254D5-D6C2-43F9-8A95-4F6DF7F59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9955" y="1507671"/>
              <a:ext cx="5530597" cy="47153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6A029A1-EB5A-4D5A-A74F-C2CE58538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551" y="1507671"/>
              <a:ext cx="5372501" cy="471532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E610EAE-F7E5-415D-A029-F1FB466E546A}"/>
              </a:ext>
            </a:extLst>
          </p:cNvPr>
          <p:cNvSpPr/>
          <p:nvPr/>
        </p:nvSpPr>
        <p:spPr>
          <a:xfrm>
            <a:off x="1" y="402771"/>
            <a:ext cx="12192000" cy="1104900"/>
          </a:xfrm>
          <a:prstGeom prst="rect">
            <a:avLst/>
          </a:prstGeom>
          <a:solidFill>
            <a:srgbClr val="85C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256DA-749C-4CB4-AC85-FA2E34F4E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647246"/>
            <a:ext cx="10681380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MINING INDUSTRY IS ON THE BRINK OF A TECHNOLOGICAL REVOLUTION </a:t>
            </a:r>
            <a:br>
              <a:rPr lang="en-US" dirty="0">
                <a:solidFill>
                  <a:schemeClr val="bg1"/>
                </a:solidFill>
              </a:rPr>
            </a:b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F898C-8537-41A6-BDC6-9E6A0CF19A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932B1CC-7B14-42CD-9E7F-BEEF6904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426421"/>
            <a:ext cx="2743200" cy="365125"/>
          </a:xfrm>
        </p:spPr>
        <p:txBody>
          <a:bodyPr/>
          <a:lstStyle/>
          <a:p>
            <a:fld id="{D13DE82C-19FF-4122-931F-2BD77445347C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5497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BC0890CA-5E94-41BA-B329-A56D2D586109}"/>
              </a:ext>
            </a:extLst>
          </p:cNvPr>
          <p:cNvSpPr txBox="1">
            <a:spLocks/>
          </p:cNvSpPr>
          <p:nvPr/>
        </p:nvSpPr>
        <p:spPr>
          <a:xfrm rot="16200000">
            <a:off x="44885" y="2680163"/>
            <a:ext cx="2509044" cy="72861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LEEUWPAN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5FA0BB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rPr>
              <a:t>Lion Watch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FF391BA1-4DFD-4AA0-AC40-9589C65C8088}"/>
              </a:ext>
            </a:extLst>
          </p:cNvPr>
          <p:cNvSpPr txBox="1">
            <a:spLocks/>
          </p:cNvSpPr>
          <p:nvPr/>
        </p:nvSpPr>
        <p:spPr>
          <a:xfrm rot="16200000">
            <a:off x="266759" y="4913931"/>
            <a:ext cx="2065296" cy="937038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BELFAST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5FA0BB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rPr>
              <a:t>Integrated Operations Hub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BB357136-3227-4090-B899-FDE16A5BA4FF}"/>
              </a:ext>
            </a:extLst>
          </p:cNvPr>
          <p:cNvSpPr txBox="1">
            <a:spLocks/>
          </p:cNvSpPr>
          <p:nvPr/>
        </p:nvSpPr>
        <p:spPr>
          <a:xfrm rot="16200000">
            <a:off x="9566079" y="2750320"/>
            <a:ext cx="2468090" cy="61577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273050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2pPr>
            <a:lvl3pPr marL="534988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3pPr>
            <a:lvl4pPr marL="808038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4pPr>
            <a:lvl5pPr marL="1079500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GROOTEGELUK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5FA0BB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rPr>
              <a:t>Ops Eye (MVP)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E0C63A2F-64F1-4D4D-B16C-8BC1DAA266CF}"/>
              </a:ext>
            </a:extLst>
          </p:cNvPr>
          <p:cNvSpPr txBox="1">
            <a:spLocks/>
          </p:cNvSpPr>
          <p:nvPr/>
        </p:nvSpPr>
        <p:spPr>
          <a:xfrm rot="16200000">
            <a:off x="10031292" y="4889531"/>
            <a:ext cx="1970103" cy="86608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rPr>
              <a:t>MATLA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5FA0BB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rPr>
              <a:t>Integrated Operations Centre (MVP)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F6F953-D80E-4278-89AA-3E8FBEACABA2}"/>
              </a:ext>
            </a:extLst>
          </p:cNvPr>
          <p:cNvGrpSpPr/>
          <p:nvPr/>
        </p:nvGrpSpPr>
        <p:grpSpPr>
          <a:xfrm>
            <a:off x="1875788" y="1824160"/>
            <a:ext cx="8429505" cy="4607967"/>
            <a:chOff x="1051379" y="1258611"/>
            <a:chExt cx="10085543" cy="5513236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8BF0C22D-F73D-42E2-AE42-1EB393B1A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3553" y="1459418"/>
              <a:ext cx="4805430" cy="2668727"/>
            </a:xfrm>
            <a:prstGeom prst="rect">
              <a:avLst/>
            </a:prstGeom>
          </p:spPr>
        </p:pic>
        <p:graphicFrame>
          <p:nvGraphicFramePr>
            <p:cNvPr id="75" name="Chart 74">
              <a:extLst>
                <a:ext uri="{FF2B5EF4-FFF2-40B4-BE49-F238E27FC236}">
                  <a16:creationId xmlns:a16="http://schemas.microsoft.com/office/drawing/2014/main" id="{7A6B7126-3709-46E6-A113-C2F8A5BDA4B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37844473"/>
                </p:ext>
              </p:extLst>
            </p:nvPr>
          </p:nvGraphicFramePr>
          <p:xfrm>
            <a:off x="1173017" y="4300809"/>
            <a:ext cx="4621931" cy="24710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38D06E0-AC99-4CAD-BA2F-EF361DC7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379" y="1405807"/>
              <a:ext cx="4621931" cy="2895002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B6A0443-10D5-4830-A929-F4F44E3CB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517" y="4311053"/>
              <a:ext cx="4949405" cy="23676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7F6C0E-8626-4238-9F6E-83874A9C03E5}"/>
                </a:ext>
              </a:extLst>
            </p:cNvPr>
            <p:cNvSpPr/>
            <p:nvPr/>
          </p:nvSpPr>
          <p:spPr>
            <a:xfrm>
              <a:off x="1078523" y="1272462"/>
              <a:ext cx="5017478" cy="2939113"/>
            </a:xfrm>
            <a:prstGeom prst="rect">
              <a:avLst/>
            </a:prstGeom>
            <a:solidFill>
              <a:schemeClr val="bg1">
                <a:lumMod val="95000"/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B75F015-75A1-4355-AFAE-129C15E66A0D}"/>
                </a:ext>
              </a:extLst>
            </p:cNvPr>
            <p:cNvSpPr/>
            <p:nvPr/>
          </p:nvSpPr>
          <p:spPr>
            <a:xfrm>
              <a:off x="1067605" y="4310744"/>
              <a:ext cx="5017476" cy="23718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409572-A9C1-4888-BADA-73FD5F9B1B3A}"/>
                </a:ext>
              </a:extLst>
            </p:cNvPr>
            <p:cNvSpPr/>
            <p:nvPr/>
          </p:nvSpPr>
          <p:spPr>
            <a:xfrm>
              <a:off x="6177710" y="1258611"/>
              <a:ext cx="4935767" cy="29610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3BF0CC-C80D-4D3F-9C07-EE2EDEA6E46D}"/>
                </a:ext>
              </a:extLst>
            </p:cNvPr>
            <p:cNvSpPr txBox="1"/>
            <p:nvPr/>
          </p:nvSpPr>
          <p:spPr>
            <a:xfrm>
              <a:off x="9646648" y="4589604"/>
              <a:ext cx="14668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Estimated 16% Improvement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56FEED5-7A91-422E-A495-9DDCE593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>
                <a:solidFill>
                  <a:srgbClr val="3A2B26"/>
                </a:solidFill>
              </a:rPr>
              <a:t>Value </a:t>
            </a:r>
            <a:r>
              <a:rPr lang="en-US" sz="2800" b="0" dirty="0" err="1">
                <a:solidFill>
                  <a:srgbClr val="3A2B26"/>
                </a:solidFill>
              </a:rPr>
              <a:t>Realised</a:t>
            </a:r>
            <a:r>
              <a:rPr lang="en-US" sz="2800" b="0" dirty="0">
                <a:solidFill>
                  <a:srgbClr val="3A2B26"/>
                </a:solidFill>
              </a:rPr>
              <a:t>│ </a:t>
            </a:r>
            <a:r>
              <a:rPr lang="es-AR" dirty="0" err="1"/>
              <a:t>Integrated</a:t>
            </a:r>
            <a:r>
              <a:rPr lang="es-AR" dirty="0"/>
              <a:t> </a:t>
            </a:r>
            <a:r>
              <a:rPr lang="es-AR" dirty="0" err="1"/>
              <a:t>Operations</a:t>
            </a:r>
            <a:r>
              <a:rPr lang="es-AR" dirty="0"/>
              <a:t> Centres</a:t>
            </a:r>
            <a:br>
              <a:rPr lang="es-AR" dirty="0"/>
            </a:br>
            <a:endParaRPr lang="es-A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4BCCB-C689-43F6-8E9F-501D6AD66812}"/>
              </a:ext>
            </a:extLst>
          </p:cNvPr>
          <p:cNvSpPr/>
          <p:nvPr/>
        </p:nvSpPr>
        <p:spPr>
          <a:xfrm>
            <a:off x="0" y="1125538"/>
            <a:ext cx="12192000" cy="467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D26FA-61A1-4CC3-B11E-B4E247CF1D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1136113"/>
            <a:ext cx="11166475" cy="566517"/>
          </a:xfrm>
        </p:spPr>
        <p:txBody>
          <a:bodyPr/>
          <a:lstStyle/>
          <a:p>
            <a:r>
              <a:rPr lang="en-ZA" dirty="0"/>
              <a:t>…  CONTINUE TO DEMONTRATE IMPROVEMENT AT OTHER OPERATIONS IN 2019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2A9F9C-DC5E-4F48-84EE-FC019529C3B7}"/>
              </a:ext>
            </a:extLst>
          </p:cNvPr>
          <p:cNvSpPr/>
          <p:nvPr/>
        </p:nvSpPr>
        <p:spPr>
          <a:xfrm>
            <a:off x="2986158" y="2607085"/>
            <a:ext cx="1995404" cy="1508105"/>
          </a:xfrm>
          <a:prstGeom prst="rect">
            <a:avLst/>
          </a:prstGeom>
          <a:solidFill>
            <a:srgbClr val="5FA0BB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11.5% </a:t>
            </a:r>
            <a:r>
              <a:rPr kumimoji="0" lang="en-US" sz="2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YTD</a:t>
            </a:r>
          </a:p>
          <a:p>
            <a:pPr lvl="0" algn="ctr" defTabSz="914400">
              <a:defRPr/>
            </a:pPr>
            <a:r>
              <a:rPr lang="en-US" sz="240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Product tons</a:t>
            </a:r>
            <a:endParaRPr lang="en-GB" sz="2400" dirty="0">
              <a:ln>
                <a:solidFill>
                  <a:prstClr val="white"/>
                </a:solidFill>
              </a:ln>
              <a:solidFill>
                <a:srgbClr val="FFFFFF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CDE8CF-24BE-4101-8B38-367FC7665597}"/>
              </a:ext>
            </a:extLst>
          </p:cNvPr>
          <p:cNvSpPr/>
          <p:nvPr/>
        </p:nvSpPr>
        <p:spPr>
          <a:xfrm>
            <a:off x="6160380" y="1811401"/>
            <a:ext cx="4125318" cy="2480849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9C4277-D165-4840-86BF-65870B135928}"/>
              </a:ext>
            </a:extLst>
          </p:cNvPr>
          <p:cNvSpPr/>
          <p:nvPr/>
        </p:nvSpPr>
        <p:spPr>
          <a:xfrm>
            <a:off x="1883260" y="4383917"/>
            <a:ext cx="4193611" cy="1968028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765DE6-A5AE-4445-AB91-20BD2CA972D7}"/>
              </a:ext>
            </a:extLst>
          </p:cNvPr>
          <p:cNvSpPr/>
          <p:nvPr/>
        </p:nvSpPr>
        <p:spPr>
          <a:xfrm>
            <a:off x="6160380" y="4373448"/>
            <a:ext cx="4125318" cy="1968028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244C69-4E55-4AFF-A178-C17DF650513E}"/>
              </a:ext>
            </a:extLst>
          </p:cNvPr>
          <p:cNvSpPr/>
          <p:nvPr/>
        </p:nvSpPr>
        <p:spPr>
          <a:xfrm>
            <a:off x="7290462" y="2556844"/>
            <a:ext cx="2187765" cy="1200329"/>
          </a:xfrm>
          <a:prstGeom prst="rect">
            <a:avLst/>
          </a:prstGeom>
          <a:solidFill>
            <a:srgbClr val="5FA0BB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3.03</a:t>
            </a:r>
            <a:r>
              <a:rPr lang="en-US" sz="240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mt Product tons</a:t>
            </a:r>
            <a:endParaRPr lang="en-GB" sz="2400" dirty="0">
              <a:ln>
                <a:solidFill>
                  <a:prstClr val="white"/>
                </a:solidFill>
              </a:ln>
              <a:solidFill>
                <a:srgbClr val="FFFFFF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004EB5-D009-4ECF-A0E9-B9348E94E8AF}"/>
              </a:ext>
            </a:extLst>
          </p:cNvPr>
          <p:cNvSpPr/>
          <p:nvPr/>
        </p:nvSpPr>
        <p:spPr>
          <a:xfrm>
            <a:off x="2986158" y="4698070"/>
            <a:ext cx="1995404" cy="1200329"/>
          </a:xfrm>
          <a:prstGeom prst="rect">
            <a:avLst/>
          </a:prstGeom>
          <a:solidFill>
            <a:srgbClr val="5FA0BB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5% 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Y</a:t>
            </a:r>
            <a:r>
              <a:rPr lang="en-US" sz="2400" dirty="0" err="1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oY</a:t>
            </a:r>
            <a:r>
              <a:rPr lang="en-US" sz="240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over 5 </a:t>
            </a:r>
            <a:r>
              <a:rPr lang="en-US" sz="2400" dirty="0" err="1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yrs</a:t>
            </a:r>
            <a:endParaRPr lang="en-GB" sz="2400" dirty="0">
              <a:ln>
                <a:solidFill>
                  <a:prstClr val="white"/>
                </a:solidFill>
              </a:ln>
              <a:solidFill>
                <a:srgbClr val="FFFFFF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7B7EEC-D6B5-4471-AD3C-A9FD89CE20DA}"/>
              </a:ext>
            </a:extLst>
          </p:cNvPr>
          <p:cNvSpPr/>
          <p:nvPr/>
        </p:nvSpPr>
        <p:spPr>
          <a:xfrm>
            <a:off x="7336544" y="4698071"/>
            <a:ext cx="2187765" cy="1200328"/>
          </a:xfrm>
          <a:prstGeom prst="rect">
            <a:avLst/>
          </a:prstGeom>
          <a:solidFill>
            <a:srgbClr val="5FA0BB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16% </a:t>
            </a:r>
            <a:r>
              <a:rPr lang="en-US" sz="1400" b="1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MINE3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Product tons</a:t>
            </a:r>
            <a:endParaRPr lang="en-GB" sz="2400" dirty="0">
              <a:ln>
                <a:solidFill>
                  <a:prstClr val="white"/>
                </a:solidFill>
              </a:ln>
              <a:solidFill>
                <a:srgbClr val="FFFFFF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9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eld&#10;&#10;Description automatically generated">
            <a:extLst>
              <a:ext uri="{FF2B5EF4-FFF2-40B4-BE49-F238E27FC236}">
                <a16:creationId xmlns:a16="http://schemas.microsoft.com/office/drawing/2014/main" id="{612C5EEE-505D-4943-BC2B-08FFA2291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BB780C-79F4-41D8-9286-67095C97F7F6}"/>
              </a:ext>
            </a:extLst>
          </p:cNvPr>
          <p:cNvSpPr/>
          <p:nvPr/>
        </p:nvSpPr>
        <p:spPr>
          <a:xfrm>
            <a:off x="-55277" y="-148549"/>
            <a:ext cx="12247275" cy="7025599"/>
          </a:xfrm>
          <a:prstGeom prst="rect">
            <a:avLst/>
          </a:prstGeom>
          <a:gradFill flip="none" rotWithShape="1">
            <a:gsLst>
              <a:gs pos="50000">
                <a:srgbClr val="212F3F">
                  <a:alpha val="65000"/>
                </a:srgbClr>
              </a:gs>
              <a:gs pos="81000">
                <a:srgbClr val="212F3F"/>
              </a:gs>
              <a:gs pos="0">
                <a:srgbClr val="212F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EAD98B-AF46-41D3-91DC-10C8D7E119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BD4BCD-35C7-4841-9A6E-C65397C69208}"/>
              </a:ext>
            </a:extLst>
          </p:cNvPr>
          <p:cNvSpPr/>
          <p:nvPr/>
        </p:nvSpPr>
        <p:spPr>
          <a:xfrm>
            <a:off x="-55275" y="4604084"/>
            <a:ext cx="12247275" cy="1076972"/>
          </a:xfrm>
          <a:prstGeom prst="rect">
            <a:avLst/>
          </a:prstGeom>
          <a:gradFill>
            <a:gsLst>
              <a:gs pos="97000">
                <a:schemeClr val="bg1">
                  <a:alpha val="0"/>
                </a:schemeClr>
              </a:gs>
              <a:gs pos="0">
                <a:srgbClr val="85C00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EAAF6-9EDA-4780-930F-DF895DF3B943}"/>
              </a:ext>
            </a:extLst>
          </p:cNvPr>
          <p:cNvSpPr txBox="1"/>
          <p:nvPr/>
        </p:nvSpPr>
        <p:spPr>
          <a:xfrm>
            <a:off x="334963" y="4841073"/>
            <a:ext cx="9797606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START UP CULTURE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1A22E-3034-4BCD-9227-861F09F4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9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EC5DF1B4-2568-40A1-BF9A-6050BA4A21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9411BBCC-940B-4DC6-8702-43EE07B925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58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B7CD33-81CD-48C9-8234-FD863D2F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24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349BAA82-E0D0-41A2-BCE9-A361412AA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6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85AF9F-D219-48F3-8AEB-5FBE5299FED7}"/>
              </a:ext>
            </a:extLst>
          </p:cNvPr>
          <p:cNvSpPr txBox="1"/>
          <p:nvPr/>
        </p:nvSpPr>
        <p:spPr>
          <a:xfrm>
            <a:off x="133350" y="4091885"/>
            <a:ext cx="53454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EXECUTION</a:t>
            </a:r>
            <a:endParaRPr kumimoji="0" lang="en-GB" sz="6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CBBDF1-5B21-472F-AE64-5D921ABB084F}"/>
              </a:ext>
            </a:extLst>
          </p:cNvPr>
          <p:cNvSpPr txBox="1"/>
          <p:nvPr/>
        </p:nvSpPr>
        <p:spPr>
          <a:xfrm>
            <a:off x="5284064" y="4032783"/>
            <a:ext cx="1429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vs</a:t>
            </a:r>
            <a:endParaRPr kumimoji="0" lang="en-GB" sz="6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C6FBF2-3FBB-419F-936B-17BB49BECBF1}"/>
              </a:ext>
            </a:extLst>
          </p:cNvPr>
          <p:cNvSpPr txBox="1"/>
          <p:nvPr/>
        </p:nvSpPr>
        <p:spPr>
          <a:xfrm>
            <a:off x="6624369" y="4091885"/>
            <a:ext cx="5372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D</a:t>
            </a:r>
            <a:r>
              <a:rPr kumimoji="0" lang="en-GB" sz="6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ISCOVERY</a:t>
            </a:r>
            <a:endParaRPr kumimoji="0" lang="en-GB" sz="6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4ED29AE-34D0-419D-B7E9-D04165524E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4FBEC3-BDAB-45FB-B3C7-4A66B68B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3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3B4F-CCA3-498A-81D2-315DC1F8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0" dirty="0"/>
              <a:t>Start up Culture | </a:t>
            </a:r>
            <a:r>
              <a:rPr lang="en-GB" dirty="0"/>
              <a:t>Culture Drive to Entrench Adoption	</a:t>
            </a:r>
            <a:endParaRPr lang="en-US" dirty="0"/>
          </a:p>
        </p:txBody>
      </p:sp>
      <p:pic>
        <p:nvPicPr>
          <p:cNvPr id="20" name="Picture Placeholder 13" descr="A group of people in a room&#10;&#10;Description automatically generated">
            <a:extLst>
              <a:ext uri="{FF2B5EF4-FFF2-40B4-BE49-F238E27FC236}">
                <a16:creationId xmlns:a16="http://schemas.microsoft.com/office/drawing/2014/main" id="{A1D1AE74-23C2-4391-870E-432081F270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882" y="765175"/>
            <a:ext cx="3901154" cy="28479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22BA57-648C-484E-94D3-75C764C57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34964" y="765175"/>
            <a:ext cx="7486650" cy="2847975"/>
          </a:xfrm>
          <a:prstGeom prst="rect">
            <a:avLst/>
          </a:prstGeom>
        </p:spPr>
      </p:pic>
      <p:pic>
        <p:nvPicPr>
          <p:cNvPr id="4" name="Picture 3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36132DB7-4794-433B-B72B-D7E95FA51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1437" y="3771598"/>
            <a:ext cx="9005599" cy="2573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B54045-0F82-4C7B-B2B5-1BC71791B3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97544" y="3429000"/>
            <a:ext cx="3901154" cy="3894252"/>
          </a:xfrm>
          <a:prstGeom prst="ellipse">
            <a:avLst/>
          </a:prstGeom>
          <a:ln w="34925">
            <a:solidFill>
              <a:srgbClr val="8FD4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51755-7B02-4C0E-91E5-7B3795F4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7027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tractor parked in the dirt&#10;&#10;Description automatically generated">
            <a:extLst>
              <a:ext uri="{FF2B5EF4-FFF2-40B4-BE49-F238E27FC236}">
                <a16:creationId xmlns:a16="http://schemas.microsoft.com/office/drawing/2014/main" id="{DB5BA200-691D-4CB7-A21E-3B2EE2B31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7"/>
          <a:stretch/>
        </p:blipFill>
        <p:spPr>
          <a:xfrm>
            <a:off x="-55277" y="-1"/>
            <a:ext cx="12247275" cy="68865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BB780C-79F4-41D8-9286-67095C97F7F6}"/>
              </a:ext>
            </a:extLst>
          </p:cNvPr>
          <p:cNvSpPr/>
          <p:nvPr/>
        </p:nvSpPr>
        <p:spPr>
          <a:xfrm>
            <a:off x="-55279" y="-139025"/>
            <a:ext cx="12247275" cy="7025599"/>
          </a:xfrm>
          <a:prstGeom prst="rect">
            <a:avLst/>
          </a:prstGeom>
          <a:gradFill flip="none" rotWithShape="1">
            <a:gsLst>
              <a:gs pos="50000">
                <a:srgbClr val="212F3F">
                  <a:alpha val="65000"/>
                </a:srgbClr>
              </a:gs>
              <a:gs pos="81000">
                <a:srgbClr val="212F3F"/>
              </a:gs>
              <a:gs pos="0">
                <a:srgbClr val="212F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EAD98B-AF46-41D3-91DC-10C8D7E119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BD4BCD-35C7-4841-9A6E-C65397C69208}"/>
              </a:ext>
            </a:extLst>
          </p:cNvPr>
          <p:cNvSpPr/>
          <p:nvPr/>
        </p:nvSpPr>
        <p:spPr>
          <a:xfrm>
            <a:off x="-55275" y="4604084"/>
            <a:ext cx="12247275" cy="1076972"/>
          </a:xfrm>
          <a:prstGeom prst="rect">
            <a:avLst/>
          </a:prstGeom>
          <a:gradFill>
            <a:gsLst>
              <a:gs pos="97000">
                <a:schemeClr val="bg1">
                  <a:alpha val="0"/>
                </a:schemeClr>
              </a:gs>
              <a:gs pos="0">
                <a:srgbClr val="85C00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EAAF6-9EDA-4780-930F-DF895DF3B943}"/>
              </a:ext>
            </a:extLst>
          </p:cNvPr>
          <p:cNvSpPr txBox="1"/>
          <p:nvPr/>
        </p:nvSpPr>
        <p:spPr>
          <a:xfrm>
            <a:off x="334963" y="4841073"/>
            <a:ext cx="9797606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WHAT’S NEXT?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1A22E-3034-4BCD-9227-861F09F4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7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8E76C-C883-40B2-87B8-62F8AB49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89730-EB42-4AE5-BB97-5625C4FA2B8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A2B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A2B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231710-1329-4DE5-86D7-D7AB29854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76" y="492923"/>
            <a:ext cx="10681380" cy="809625"/>
          </a:xfrm>
        </p:spPr>
        <p:txBody>
          <a:bodyPr/>
          <a:lstStyle/>
          <a:p>
            <a:r>
              <a:rPr lang="en-US" sz="2800" b="0" dirty="0"/>
              <a:t>What’s Next | </a:t>
            </a:r>
            <a:r>
              <a:rPr lang="en-US" dirty="0"/>
              <a:t>Exxaro to be a mining and resource “Innovation Magnet”</a:t>
            </a:r>
            <a:endParaRPr lang="es-AR" dirty="0"/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2932A6E9-DE1F-4F93-839B-FC421ED37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0766" y="2251560"/>
            <a:ext cx="5630721" cy="81719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74295" rIns="0" bIns="74295" anchor="ctr"/>
          <a:lstStyle>
            <a:lvl1pPr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32172" marR="0" lvl="0" indent="-232172" algn="l" defTabSz="742950" rtl="0" eaLnBrk="1" fontAlgn="auto" latinLnBrk="0" hangingPunct="1">
              <a:lnSpc>
                <a:spcPct val="100000"/>
              </a:lnSpc>
              <a:spcBef>
                <a:spcPts val="1463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We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CF4C">
                    <a:lumMod val="75000"/>
                  </a:srgb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understand the real operational problems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that miners are facing, therefore 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CF4C">
                    <a:lumMod val="75000"/>
                  </a:srgb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able to detail the user requirements for solution development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1F0E1150-4C53-4E2A-8ABD-1BD1F5C47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0766" y="3212669"/>
            <a:ext cx="5630720" cy="81719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74295" rIns="0" bIns="74295" anchor="ctr"/>
          <a:lstStyle>
            <a:lvl1pPr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32172" marR="0" lvl="0" indent="-232172" algn="l" defTabSz="742950" rtl="0" eaLnBrk="1" fontAlgn="auto" latinLnBrk="0" hangingPunct="1">
              <a:lnSpc>
                <a:spcPct val="100000"/>
              </a:lnSpc>
              <a:spcBef>
                <a:spcPts val="1463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We have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CF4C">
                    <a:lumMod val="75000"/>
                  </a:srgb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vast amount of technical IP in  mining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and therefore we 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co-developing custom solutions with the technology providers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212F3F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01AD3FB7-8A93-486F-BC1D-0170D54CC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407" y="4286107"/>
            <a:ext cx="5630720" cy="81719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74295" rIns="0" bIns="74295" anchor="ctr"/>
          <a:lstStyle>
            <a:lvl1pPr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32172" marR="0" lvl="0" indent="-232172" algn="l" defTabSz="742950" rtl="0" eaLnBrk="1" fontAlgn="auto" latinLnBrk="0" hangingPunct="1">
              <a:lnSpc>
                <a:spcPct val="100000"/>
              </a:lnSpc>
              <a:spcBef>
                <a:spcPts val="1463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We have operational assets and therefore we 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CF4C">
                    <a:lumMod val="75000"/>
                  </a:srgb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able to offer pilot testing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5CF4C">
                    <a:lumMod val="75000"/>
                  </a:srgb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CF4C">
                    <a:lumMod val="75000"/>
                  </a:srgb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a real operational environment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that technology companies desperately need.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AE1B93D9-DEC3-485C-A3AF-270402E6B44B}"/>
              </a:ext>
            </a:extLst>
          </p:cNvPr>
          <p:cNvSpPr/>
          <p:nvPr/>
        </p:nvSpPr>
        <p:spPr>
          <a:xfrm>
            <a:off x="526942" y="1844675"/>
            <a:ext cx="5098943" cy="4500563"/>
          </a:xfrm>
          <a:prstGeom prst="rect">
            <a:avLst/>
          </a:prstGeom>
          <a:solidFill>
            <a:srgbClr val="3A2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83B918C8-9494-4518-A987-77A465B81973}"/>
              </a:ext>
            </a:extLst>
          </p:cNvPr>
          <p:cNvSpPr txBox="1"/>
          <p:nvPr/>
        </p:nvSpPr>
        <p:spPr>
          <a:xfrm>
            <a:off x="704961" y="1928901"/>
            <a:ext cx="4749355" cy="322659"/>
          </a:xfrm>
          <a:prstGeom prst="round2Same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Governance Model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685DF1-EC6A-433E-B1D0-C53FF7A0DA52}"/>
              </a:ext>
            </a:extLst>
          </p:cNvPr>
          <p:cNvSpPr/>
          <p:nvPr/>
        </p:nvSpPr>
        <p:spPr>
          <a:xfrm>
            <a:off x="704961" y="2335914"/>
            <a:ext cx="4749355" cy="55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Executive Sponsor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3A8311-E8FE-45E5-8EB7-4DEA5DE21F63}"/>
              </a:ext>
            </a:extLst>
          </p:cNvPr>
          <p:cNvSpPr/>
          <p:nvPr/>
        </p:nvSpPr>
        <p:spPr>
          <a:xfrm>
            <a:off x="704961" y="3133203"/>
            <a:ext cx="4749355" cy="55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Steering Committee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(~Monthly)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212F3F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CD3A84-F03E-424F-952A-DFA0F6BADEC0}"/>
              </a:ext>
            </a:extLst>
          </p:cNvPr>
          <p:cNvSpPr/>
          <p:nvPr/>
        </p:nvSpPr>
        <p:spPr>
          <a:xfrm>
            <a:off x="704961" y="3898016"/>
            <a:ext cx="4749355" cy="55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Program Management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(Weekly)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B54DBF-6968-49DB-8FF3-DB2E2F710B25}"/>
              </a:ext>
            </a:extLst>
          </p:cNvPr>
          <p:cNvSpPr/>
          <p:nvPr/>
        </p:nvSpPr>
        <p:spPr>
          <a:xfrm>
            <a:off x="704961" y="4663513"/>
            <a:ext cx="4749355" cy="55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Delivery Team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(Daily Agile Scrums)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757218-00EF-4AED-BDE1-E33DEFD500D4}"/>
              </a:ext>
            </a:extLst>
          </p:cNvPr>
          <p:cNvSpPr/>
          <p:nvPr/>
        </p:nvSpPr>
        <p:spPr>
          <a:xfrm>
            <a:off x="704961" y="5297743"/>
            <a:ext cx="4749355" cy="2476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Workstreams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636613-C10E-418A-A78A-6549A1476239}"/>
              </a:ext>
            </a:extLst>
          </p:cNvPr>
          <p:cNvSpPr/>
          <p:nvPr/>
        </p:nvSpPr>
        <p:spPr>
          <a:xfrm>
            <a:off x="704961" y="5599351"/>
            <a:ext cx="4749355" cy="2476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Digital Value Chain Lead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526F2E-C574-465A-A8A7-70565D88C789}"/>
              </a:ext>
            </a:extLst>
          </p:cNvPr>
          <p:cNvSpPr/>
          <p:nvPr/>
        </p:nvSpPr>
        <p:spPr>
          <a:xfrm>
            <a:off x="704961" y="5900959"/>
            <a:ext cx="4749355" cy="2476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+mn-cs"/>
              </a:rPr>
              <a:t>Business Improvement Facilitators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80B634-1949-4351-A44D-19E86D7156DE}"/>
              </a:ext>
            </a:extLst>
          </p:cNvPr>
          <p:cNvGrpSpPr/>
          <p:nvPr/>
        </p:nvGrpSpPr>
        <p:grpSpPr>
          <a:xfrm flipH="1">
            <a:off x="11135073" y="-112589"/>
            <a:ext cx="1683530" cy="1509616"/>
            <a:chOff x="45719" y="255271"/>
            <a:chExt cx="1683530" cy="15096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0188A8-2023-44CB-BB23-2AD61D6EF41A}"/>
                </a:ext>
              </a:extLst>
            </p:cNvPr>
            <p:cNvGrpSpPr/>
            <p:nvPr/>
          </p:nvGrpSpPr>
          <p:grpSpPr>
            <a:xfrm rot="2700000">
              <a:off x="45719" y="484727"/>
              <a:ext cx="1280160" cy="1280160"/>
              <a:chOff x="2358572" y="1016001"/>
              <a:chExt cx="856342" cy="856342"/>
            </a:xfrm>
            <a:effectLst>
              <a:glow rad="152400">
                <a:schemeClr val="tx1">
                  <a:alpha val="10000"/>
                </a:schemeClr>
              </a:glow>
            </a:effectLst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8A87C0C-B24E-43D3-88B2-F7199FEB947B}"/>
                  </a:ext>
                </a:extLst>
              </p:cNvPr>
              <p:cNvCxnSpPr/>
              <p:nvPr/>
            </p:nvCxnSpPr>
            <p:spPr>
              <a:xfrm flipH="1">
                <a:off x="2786743" y="1016001"/>
                <a:ext cx="0" cy="856342"/>
              </a:xfrm>
              <a:prstGeom prst="line">
                <a:avLst/>
              </a:prstGeom>
              <a:ln w="254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A5D44EA-01D0-4013-8430-244D5F0489FC}"/>
                  </a:ext>
                </a:extLst>
              </p:cNvPr>
              <p:cNvCxnSpPr/>
              <p:nvPr/>
            </p:nvCxnSpPr>
            <p:spPr>
              <a:xfrm rot="5400000" flipH="1">
                <a:off x="2786743" y="986972"/>
                <a:ext cx="0" cy="856342"/>
              </a:xfrm>
              <a:prstGeom prst="line">
                <a:avLst/>
              </a:prstGeom>
              <a:ln w="2540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B13375-12ED-4BD3-9087-8A1B28932A59}"/>
                </a:ext>
              </a:extLst>
            </p:cNvPr>
            <p:cNvGrpSpPr/>
            <p:nvPr/>
          </p:nvGrpSpPr>
          <p:grpSpPr>
            <a:xfrm rot="2700000">
              <a:off x="814849" y="255271"/>
              <a:ext cx="914400" cy="914400"/>
              <a:chOff x="2358572" y="1016001"/>
              <a:chExt cx="856342" cy="856342"/>
            </a:xfrm>
            <a:effectLst/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55E08A6-D44C-4C7F-8C0D-D15CEEAD28B3}"/>
                  </a:ext>
                </a:extLst>
              </p:cNvPr>
              <p:cNvCxnSpPr/>
              <p:nvPr/>
            </p:nvCxnSpPr>
            <p:spPr>
              <a:xfrm flipH="1">
                <a:off x="2786743" y="1016001"/>
                <a:ext cx="0" cy="856342"/>
              </a:xfrm>
              <a:prstGeom prst="line">
                <a:avLst/>
              </a:prstGeom>
              <a:ln w="254000">
                <a:solidFill>
                  <a:srgbClr val="8FD4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60DCA3F-078F-4892-8532-D85B3234AF59}"/>
                  </a:ext>
                </a:extLst>
              </p:cNvPr>
              <p:cNvCxnSpPr/>
              <p:nvPr/>
            </p:nvCxnSpPr>
            <p:spPr>
              <a:xfrm rot="5400000" flipH="1">
                <a:off x="2786743" y="986972"/>
                <a:ext cx="0" cy="856342"/>
              </a:xfrm>
              <a:prstGeom prst="line">
                <a:avLst/>
              </a:prstGeom>
              <a:ln w="254000">
                <a:solidFill>
                  <a:srgbClr val="8FD4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4A898CE-ECEE-4257-B3FF-5898A58B0DE7}"/>
                </a:ext>
              </a:extLst>
            </p:cNvPr>
            <p:cNvGrpSpPr/>
            <p:nvPr/>
          </p:nvGrpSpPr>
          <p:grpSpPr>
            <a:xfrm rot="2700000">
              <a:off x="751731" y="472912"/>
              <a:ext cx="457200" cy="457200"/>
              <a:chOff x="2358572" y="1016001"/>
              <a:chExt cx="856342" cy="85634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9C51272-3DA1-49C4-A984-3950B939251D}"/>
                  </a:ext>
                </a:extLst>
              </p:cNvPr>
              <p:cNvCxnSpPr/>
              <p:nvPr/>
            </p:nvCxnSpPr>
            <p:spPr>
              <a:xfrm flipH="1">
                <a:off x="2786743" y="1016001"/>
                <a:ext cx="0" cy="856342"/>
              </a:xfrm>
              <a:prstGeom prst="line">
                <a:avLst/>
              </a:prstGeom>
              <a:ln w="111125">
                <a:solidFill>
                  <a:srgbClr val="212F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08AE344-821D-4AE9-A2F1-37052CE95DCC}"/>
                  </a:ext>
                </a:extLst>
              </p:cNvPr>
              <p:cNvCxnSpPr/>
              <p:nvPr/>
            </p:nvCxnSpPr>
            <p:spPr>
              <a:xfrm rot="5400000" flipH="1">
                <a:off x="2786743" y="986972"/>
                <a:ext cx="0" cy="856342"/>
              </a:xfrm>
              <a:prstGeom prst="line">
                <a:avLst/>
              </a:prstGeom>
              <a:ln w="111125">
                <a:solidFill>
                  <a:srgbClr val="212F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ectangle 27">
            <a:extLst>
              <a:ext uri="{FF2B5EF4-FFF2-40B4-BE49-F238E27FC236}">
                <a16:creationId xmlns:a16="http://schemas.microsoft.com/office/drawing/2014/main" id="{98301F98-E4A7-4033-81A0-42532A93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335" y="5282564"/>
            <a:ext cx="5630720" cy="817190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74295" rIns="0" bIns="74295" anchor="ctr"/>
          <a:lstStyle>
            <a:lvl1pPr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32172" marR="0" lvl="0" indent="-232172" algn="l" defTabSz="742950" rtl="0" eaLnBrk="1" fontAlgn="auto" latinLnBrk="0" hangingPunct="1">
              <a:lnSpc>
                <a:spcPct val="100000"/>
              </a:lnSpc>
              <a:spcBef>
                <a:spcPts val="1463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We are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CF4C">
                    <a:lumMod val="75000"/>
                  </a:srgbClr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upskilling our workforce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charset="0"/>
              </a:rPr>
              <a:t>to be able to manage in a data driven organization and systems (e.g. through the IOC`s and data science)</a:t>
            </a:r>
          </a:p>
        </p:txBody>
      </p:sp>
    </p:spTree>
    <p:extLst>
      <p:ext uri="{BB962C8B-B14F-4D97-AF65-F5344CB8AC3E}">
        <p14:creationId xmlns:p14="http://schemas.microsoft.com/office/powerpoint/2010/main" val="429352834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truck sitting on top of a dirt field&#10;&#10;Description automatically generated">
            <a:extLst>
              <a:ext uri="{FF2B5EF4-FFF2-40B4-BE49-F238E27FC236}">
                <a16:creationId xmlns:a16="http://schemas.microsoft.com/office/drawing/2014/main" id="{7986F998-788D-4270-BCC5-4837BF4B55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8BD9BC-F201-4F28-A9AD-511805E87691}"/>
              </a:ext>
            </a:extLst>
          </p:cNvPr>
          <p:cNvSpPr/>
          <p:nvPr/>
        </p:nvSpPr>
        <p:spPr>
          <a:xfrm>
            <a:off x="0" y="-20053"/>
            <a:ext cx="12192000" cy="6892249"/>
          </a:xfrm>
          <a:prstGeom prst="rect">
            <a:avLst/>
          </a:prstGeom>
          <a:gradFill flip="none" rotWithShape="1">
            <a:gsLst>
              <a:gs pos="51000">
                <a:srgbClr val="212F3F">
                  <a:alpha val="70000"/>
                </a:srgbClr>
              </a:gs>
              <a:gs pos="31000">
                <a:srgbClr val="212F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4F39F-98DE-4B39-A3D7-6BB3F4C56274}"/>
              </a:ext>
            </a:extLst>
          </p:cNvPr>
          <p:cNvSpPr txBox="1"/>
          <p:nvPr/>
        </p:nvSpPr>
        <p:spPr>
          <a:xfrm>
            <a:off x="184603" y="4116869"/>
            <a:ext cx="1064305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MAKE 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DIGITAL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TRANSFORMATION</a:t>
            </a:r>
          </a:p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PAY FOR ITSELF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75C018-7EB1-4A7C-AF92-8D03B4B461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F278D8-DD95-4DF3-9CA2-4C0D99A3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7345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0BC1DECB-6A3D-4499-9453-DA902E27D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B646B5-A657-44CC-B9CA-3EAFA23FC2B0}"/>
              </a:ext>
            </a:extLst>
          </p:cNvPr>
          <p:cNvSpPr/>
          <p:nvPr/>
        </p:nvSpPr>
        <p:spPr>
          <a:xfrm>
            <a:off x="-38377" y="-34249"/>
            <a:ext cx="12192000" cy="6892249"/>
          </a:xfrm>
          <a:prstGeom prst="rect">
            <a:avLst/>
          </a:prstGeom>
          <a:gradFill flip="none" rotWithShape="1">
            <a:gsLst>
              <a:gs pos="51000">
                <a:srgbClr val="212F3F">
                  <a:alpha val="70000"/>
                </a:srgbClr>
              </a:gs>
              <a:gs pos="31000">
                <a:srgbClr val="212F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5F29A-2425-449B-AC6E-65F85B5FFD23}"/>
              </a:ext>
            </a:extLst>
          </p:cNvPr>
          <p:cNvSpPr txBox="1">
            <a:spLocks/>
          </p:cNvSpPr>
          <p:nvPr/>
        </p:nvSpPr>
        <p:spPr>
          <a:xfrm>
            <a:off x="218851" y="4109813"/>
            <a:ext cx="10744200" cy="2235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defTabSz="914400">
              <a:lnSpc>
                <a:spcPts val="6200"/>
              </a:lnSpc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TECHNOLOGY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IN MINING </a:t>
            </a:r>
            <a:r>
              <a:rPr lang="en-US" sz="6600" cap="all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can REDUCE the fixed cost in mining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7C67D8-B11F-46C1-ABBC-1BFA4798A3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DA1893-5A27-49B2-94A9-8DDB3B06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4878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unset in the background&#10;&#10;Description automatically generated">
            <a:extLst>
              <a:ext uri="{FF2B5EF4-FFF2-40B4-BE49-F238E27FC236}">
                <a16:creationId xmlns:a16="http://schemas.microsoft.com/office/drawing/2014/main" id="{6A3B1CEC-77E6-47C3-96E9-55F7797B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845C125-22DF-4CF0-B30F-7D8A95CA782A}"/>
              </a:ext>
            </a:extLst>
          </p:cNvPr>
          <p:cNvSpPr/>
          <p:nvPr/>
        </p:nvSpPr>
        <p:spPr>
          <a:xfrm>
            <a:off x="0" y="0"/>
            <a:ext cx="12192000" cy="6958703"/>
          </a:xfrm>
          <a:prstGeom prst="rect">
            <a:avLst/>
          </a:prstGeom>
          <a:gradFill flip="none" rotWithShape="1">
            <a:gsLst>
              <a:gs pos="51000">
                <a:srgbClr val="212F3F">
                  <a:alpha val="70000"/>
                </a:srgbClr>
              </a:gs>
              <a:gs pos="31000">
                <a:srgbClr val="212F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F7A02A-543A-44C3-B714-0EFC438D5F6F}"/>
              </a:ext>
            </a:extLst>
          </p:cNvPr>
          <p:cNvSpPr txBox="1">
            <a:spLocks/>
          </p:cNvSpPr>
          <p:nvPr/>
        </p:nvSpPr>
        <p:spPr>
          <a:xfrm>
            <a:off x="225099" y="2553733"/>
            <a:ext cx="10500959" cy="3791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WE 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ARE FOCUSING ON</a:t>
            </a:r>
          </a:p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ORGANISATIONAL TRANSFORMATION</a:t>
            </a:r>
          </a:p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8FD400"/>
              </a:solidFill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6F8F8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NOT 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POINT SOLUTIONS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A79637-DAD8-4B77-982D-CE9404A6A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29FEC-9BA5-4AE6-9883-86B2312E9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696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9C0D269-4818-4B16-BF47-65E3FFE70219}"/>
              </a:ext>
            </a:extLst>
          </p:cNvPr>
          <p:cNvSpPr/>
          <p:nvPr/>
        </p:nvSpPr>
        <p:spPr>
          <a:xfrm>
            <a:off x="5496191" y="1"/>
            <a:ext cx="6724649" cy="6906126"/>
          </a:xfrm>
          <a:prstGeom prst="rect">
            <a:avLst/>
          </a:prstGeom>
          <a:solidFill>
            <a:srgbClr val="3A2B26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f-Z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37A04AF-D28E-43F3-BEF1-2CB36A4134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684" y="2359370"/>
            <a:ext cx="4981094" cy="2718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03B9C-9946-4B34-9168-9C3C26078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34C999DF-574C-46C9-AD06-5ADBEC75D38E}"/>
              </a:ext>
            </a:extLst>
          </p:cNvPr>
          <p:cNvSpPr txBox="1">
            <a:spLocks/>
          </p:cNvSpPr>
          <p:nvPr/>
        </p:nvSpPr>
        <p:spPr>
          <a:xfrm>
            <a:off x="6684149" y="1732600"/>
            <a:ext cx="2055554" cy="849739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Our goal is </a:t>
            </a:r>
          </a:p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to achieve</a:t>
            </a:r>
            <a:endParaRPr kumimoji="0" lang="en-ZA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EA74FB-5ADB-45CC-BC31-13F342EB7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0403" y="2644128"/>
            <a:ext cx="1056927" cy="974355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4A00043-25C3-4CC1-B4CB-CADE193CEF40}"/>
              </a:ext>
            </a:extLst>
          </p:cNvPr>
          <p:cNvSpPr txBox="1">
            <a:spLocks/>
          </p:cNvSpPr>
          <p:nvPr/>
        </p:nvSpPr>
        <p:spPr>
          <a:xfrm>
            <a:off x="6275388" y="1968372"/>
            <a:ext cx="3365362" cy="232586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0" b="1" i="0" u="none" strike="noStrike" kern="1200" cap="none" spc="-300" normalizeH="0" baseline="0" noProof="0" dirty="0">
                <a:ln>
                  <a:noFill/>
                </a:ln>
                <a:solidFill>
                  <a:srgbClr val="8FD400"/>
                </a:solidFill>
                <a:effectLst/>
                <a:uLnTx/>
                <a:uFillTx/>
                <a:ea typeface="Roboto Slab" pitchFamily="2" charset="0"/>
                <a:cs typeface="Arial" panose="020B0604020202020204" pitchFamily="34" charset="0"/>
              </a:rPr>
              <a:t>25%</a:t>
            </a:r>
            <a:endParaRPr kumimoji="0" lang="en-ZA" sz="120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6A126B3-7998-463E-809F-B526A79AD160}"/>
              </a:ext>
            </a:extLst>
          </p:cNvPr>
          <p:cNvSpPr txBox="1">
            <a:spLocks/>
          </p:cNvSpPr>
          <p:nvPr/>
        </p:nvSpPr>
        <p:spPr>
          <a:xfrm>
            <a:off x="6541622" y="3380605"/>
            <a:ext cx="4455854" cy="150908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srgbClr val="8FD400"/>
                </a:solidFill>
                <a:effectLst/>
                <a:uLnTx/>
                <a:uFillTx/>
                <a:ea typeface="Roboto Slab" pitchFamily="2" charset="0"/>
                <a:cs typeface="Arial" panose="020B0604020202020204" pitchFamily="34" charset="0"/>
              </a:rPr>
              <a:t>PRODUCTIVITY </a:t>
            </a:r>
          </a:p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25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BAB8864-B693-4C39-BCAB-169262B690BD}"/>
              </a:ext>
            </a:extLst>
          </p:cNvPr>
          <p:cNvSpPr txBox="1">
            <a:spLocks/>
          </p:cNvSpPr>
          <p:nvPr/>
        </p:nvSpPr>
        <p:spPr>
          <a:xfrm>
            <a:off x="6556413" y="3405496"/>
            <a:ext cx="4455854" cy="2325869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b="1" i="0" u="none" strike="noStrike" kern="1200" cap="none" spc="0" normalizeH="0" baseline="0" noProof="0" dirty="0">
              <a:ln>
                <a:noFill/>
              </a:ln>
              <a:solidFill>
                <a:srgbClr val="8FD400"/>
              </a:solidFill>
              <a:effectLst/>
              <a:uLnTx/>
              <a:uFillTx/>
              <a:ea typeface="Roboto Slab" pitchFamily="2" charset="0"/>
              <a:cs typeface="Arial" panose="020B0604020202020204" pitchFamily="34" charset="0"/>
            </a:endParaRPr>
          </a:p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i="0" u="none" strike="noStrike" kern="1200" cap="none" spc="0" normalizeH="0" baseline="0" noProof="0" dirty="0">
                <a:ln>
                  <a:noFill/>
                </a:ln>
                <a:solidFill>
                  <a:srgbClr val="85C004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improvement </a:t>
            </a:r>
            <a:r>
              <a:rPr kumimoji="0" lang="en-ZA" sz="3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using </a:t>
            </a:r>
          </a:p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3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DIGITALISATION </a:t>
            </a:r>
          </a:p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3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AND INNOVATION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0E17A8-98C4-464B-9FEC-BF9C84D9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426421"/>
            <a:ext cx="2743200" cy="365125"/>
          </a:xfrm>
        </p:spPr>
        <p:txBody>
          <a:bodyPr/>
          <a:lstStyle/>
          <a:p>
            <a:fld id="{E1989730-EB42-4AE5-BB97-5625C4FA2B8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5887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9" grpId="0"/>
      <p:bldP spid="9" grpId="0"/>
      <p:bldP spid="9" grpId="1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5A6902-3B3E-405B-9F55-FD14FCC2C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79" y="-1"/>
            <a:ext cx="12191999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EDBC51-2725-4023-AFB3-4D03EB97E73C}"/>
              </a:ext>
            </a:extLst>
          </p:cNvPr>
          <p:cNvSpPr/>
          <p:nvPr/>
        </p:nvSpPr>
        <p:spPr>
          <a:xfrm>
            <a:off x="-55277" y="-148549"/>
            <a:ext cx="12247275" cy="7025599"/>
          </a:xfrm>
          <a:prstGeom prst="rect">
            <a:avLst/>
          </a:prstGeom>
          <a:gradFill flip="none" rotWithShape="1">
            <a:gsLst>
              <a:gs pos="50000">
                <a:srgbClr val="212F3F">
                  <a:alpha val="65000"/>
                </a:srgbClr>
              </a:gs>
              <a:gs pos="81000">
                <a:srgbClr val="212F3F"/>
              </a:gs>
              <a:gs pos="0">
                <a:srgbClr val="212F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2FADBA-4FAA-467A-ADCE-1CE0DA2724C1}"/>
              </a:ext>
            </a:extLst>
          </p:cNvPr>
          <p:cNvSpPr txBox="1"/>
          <p:nvPr/>
        </p:nvSpPr>
        <p:spPr>
          <a:xfrm>
            <a:off x="2619213" y="3791693"/>
            <a:ext cx="464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GB" sz="3600" dirty="0">
                <a:solidFill>
                  <a:srgbClr val="8FD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Pleasure </a:t>
            </a:r>
            <a:r>
              <a:rPr lang="en-GB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Mnisi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3C2974-437D-4B02-861C-A6AB54A1B623}"/>
              </a:ext>
            </a:extLst>
          </p:cNvPr>
          <p:cNvSpPr txBox="1"/>
          <p:nvPr/>
        </p:nvSpPr>
        <p:spPr>
          <a:xfrm>
            <a:off x="2613664" y="4379370"/>
            <a:ext cx="4557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GB" sz="2000" dirty="0">
                <a:solidFill>
                  <a:srgbClr val="8FD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Business Optimisation</a:t>
            </a:r>
          </a:p>
          <a:p>
            <a:pPr lvl="0" defTabSz="914400"/>
            <a:r>
              <a:rPr lang="en-GB" sz="2000" dirty="0">
                <a:solidFill>
                  <a:srgbClr val="8FD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Exxaro</a:t>
            </a:r>
            <a:endParaRPr lang="en-GB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D5547D0-2987-490C-B4BB-35C71EE10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E2235F-F1E5-4D26-B38A-CC02E7B08084}"/>
              </a:ext>
            </a:extLst>
          </p:cNvPr>
          <p:cNvSpPr txBox="1"/>
          <p:nvPr/>
        </p:nvSpPr>
        <p:spPr>
          <a:xfrm>
            <a:off x="2311607" y="2649649"/>
            <a:ext cx="7568786" cy="1142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ts val="8000"/>
              </a:lnSpc>
            </a:pPr>
            <a:r>
              <a:rPr lang="en-GB" sz="9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57F8C-8956-4A73-B05F-9D189508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5168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in a field&#10;&#10;Description automatically generated">
            <a:extLst>
              <a:ext uri="{FF2B5EF4-FFF2-40B4-BE49-F238E27FC236}">
                <a16:creationId xmlns:a16="http://schemas.microsoft.com/office/drawing/2014/main" id="{81F188CC-5B5F-40D7-9486-615532B218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00EB7D2-C23B-49D5-957B-32750901E251}"/>
              </a:ext>
            </a:extLst>
          </p:cNvPr>
          <p:cNvSpPr/>
          <p:nvPr/>
        </p:nvSpPr>
        <p:spPr>
          <a:xfrm>
            <a:off x="0" y="-1783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D3441">
                  <a:alpha val="67000"/>
                </a:srgbClr>
              </a:gs>
              <a:gs pos="86000">
                <a:srgbClr val="212F3F">
                  <a:alpha val="70000"/>
                </a:srgbClr>
              </a:gs>
              <a:gs pos="42000">
                <a:srgbClr val="212F3F">
                  <a:alpha val="57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C64FCF-8B1A-44BB-A92C-4BC4E3FEA8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3F6E4F-B077-4555-892F-75564BBB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THE 3 BIG CHALLENGES?</a:t>
            </a:r>
            <a:br>
              <a:rPr lang="es-AR" dirty="0">
                <a:solidFill>
                  <a:schemeClr val="bg1"/>
                </a:solidFill>
              </a:rPr>
            </a:br>
            <a:endParaRPr lang="es-AR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22690A-3D0E-4FDD-83D3-42AA58C1FE91}"/>
              </a:ext>
            </a:extLst>
          </p:cNvPr>
          <p:cNvGrpSpPr/>
          <p:nvPr/>
        </p:nvGrpSpPr>
        <p:grpSpPr>
          <a:xfrm>
            <a:off x="9283895" y="3063169"/>
            <a:ext cx="2285339" cy="2473194"/>
            <a:chOff x="9286819" y="2680384"/>
            <a:chExt cx="2285339" cy="247319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19F9FF7-BDD7-4A62-BEA2-2F2307CE4704}"/>
                </a:ext>
              </a:extLst>
            </p:cNvPr>
            <p:cNvSpPr txBox="1"/>
            <p:nvPr/>
          </p:nvSpPr>
          <p:spPr>
            <a:xfrm>
              <a:off x="9337360" y="3577548"/>
              <a:ext cx="223479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+mj-lt"/>
                  <a:ea typeface="Roboto Black" panose="02000000000000000000" pitchFamily="2" charset="0"/>
                </a:rPr>
                <a:t>Start up </a:t>
              </a:r>
              <a:r>
                <a:rPr lang="en-US" sz="4400" b="1" dirty="0">
                  <a:solidFill>
                    <a:srgbClr val="8FD4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culture</a:t>
              </a:r>
              <a:endParaRPr lang="en-US" sz="4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7BF20A8-A057-4764-9B1B-137AE5D4D29B}"/>
                </a:ext>
              </a:extLst>
            </p:cNvPr>
            <p:cNvSpPr/>
            <p:nvPr/>
          </p:nvSpPr>
          <p:spPr>
            <a:xfrm>
              <a:off x="9286819" y="2680384"/>
              <a:ext cx="1845096" cy="247319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n-ZA" sz="19900" b="1">
                  <a:solidFill>
                    <a:schemeClr val="bg1">
                      <a:alpha val="38000"/>
                    </a:schemeClr>
                  </a:solidFill>
                  <a:latin typeface="Arial Black" panose="020B0A04020102020204" pitchFamily="34" charset="0"/>
                </a:rPr>
                <a:t>3</a:t>
              </a:r>
              <a:endParaRPr lang="en-ZA" sz="19900" b="1" dirty="0">
                <a:solidFill>
                  <a:schemeClr val="bg1">
                    <a:alpha val="38000"/>
                  </a:schemeClr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1D5AE40-8934-48BC-BACB-5566E4AF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5467" y="2833635"/>
              <a:ext cx="723900" cy="87414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9558E0-D14D-424C-93EA-0ACDEE751183}"/>
              </a:ext>
            </a:extLst>
          </p:cNvPr>
          <p:cNvGrpSpPr/>
          <p:nvPr/>
        </p:nvGrpSpPr>
        <p:grpSpPr>
          <a:xfrm>
            <a:off x="4607405" y="3194657"/>
            <a:ext cx="3758799" cy="2212226"/>
            <a:chOff x="4610329" y="2811872"/>
            <a:chExt cx="3758799" cy="221222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F9AABF-07F0-4652-A47C-96A74D08366A}"/>
                </a:ext>
              </a:extLst>
            </p:cNvPr>
            <p:cNvSpPr txBox="1"/>
            <p:nvPr/>
          </p:nvSpPr>
          <p:spPr>
            <a:xfrm>
              <a:off x="4610329" y="3577548"/>
              <a:ext cx="37587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+mj-lt"/>
                  <a:ea typeface="Roboto Black" panose="02000000000000000000" pitchFamily="2" charset="0"/>
                </a:rPr>
                <a:t>How to realise the </a:t>
              </a:r>
              <a:r>
                <a:rPr lang="en-US" sz="4400" b="1" dirty="0">
                  <a:solidFill>
                    <a:srgbClr val="8FD4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value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58DB46F-B67D-422F-B533-F2A081DCC7D3}"/>
                </a:ext>
              </a:extLst>
            </p:cNvPr>
            <p:cNvSpPr/>
            <p:nvPr/>
          </p:nvSpPr>
          <p:spPr>
            <a:xfrm>
              <a:off x="4895853" y="3024706"/>
              <a:ext cx="1881377" cy="17845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n-ZA" sz="19900" b="1" dirty="0">
                  <a:solidFill>
                    <a:schemeClr val="bg1">
                      <a:alpha val="38000"/>
                    </a:schemeClr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7BC837F-7CF8-41E2-826C-399C28E38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04121" y="2811872"/>
              <a:ext cx="723899" cy="8807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0B8F2E9-1D01-4831-A466-FF75F360E524}"/>
              </a:ext>
            </a:extLst>
          </p:cNvPr>
          <p:cNvGrpSpPr/>
          <p:nvPr/>
        </p:nvGrpSpPr>
        <p:grpSpPr>
          <a:xfrm>
            <a:off x="332040" y="2817248"/>
            <a:ext cx="2797076" cy="2965037"/>
            <a:chOff x="334964" y="2434463"/>
            <a:chExt cx="2797076" cy="296503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B9BB3C-0ABD-4845-82F9-7DCED7E44AC4}"/>
                </a:ext>
              </a:extLst>
            </p:cNvPr>
            <p:cNvSpPr txBox="1"/>
            <p:nvPr/>
          </p:nvSpPr>
          <p:spPr>
            <a:xfrm>
              <a:off x="747904" y="3577548"/>
              <a:ext cx="238413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+mj-lt"/>
                  <a:ea typeface="Roboto Black" panose="02000000000000000000" pitchFamily="2" charset="0"/>
                </a:rPr>
                <a:t>Where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+mj-lt"/>
                  <a:ea typeface="Roboto Black" panose="02000000000000000000" pitchFamily="2" charset="0"/>
                </a:rPr>
                <a:t> to </a:t>
              </a:r>
              <a:r>
                <a:rPr lang="en-US" sz="4400" b="1" dirty="0">
                  <a:solidFill>
                    <a:srgbClr val="8FD40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start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13D926C-2102-4AD3-B5A9-803CB804B7A6}"/>
                </a:ext>
              </a:extLst>
            </p:cNvPr>
            <p:cNvSpPr/>
            <p:nvPr/>
          </p:nvSpPr>
          <p:spPr>
            <a:xfrm>
              <a:off x="334964" y="2434463"/>
              <a:ext cx="1224524" cy="296503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n-ZA" sz="19900" b="1" dirty="0">
                  <a:solidFill>
                    <a:schemeClr val="bg1">
                      <a:alpha val="38000"/>
                    </a:schemeClr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86407A8-CBD1-4A38-B3C0-A2DEA242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9159" y="2880287"/>
              <a:ext cx="800329" cy="800329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FFB422-ED26-4066-AF6A-745FFE7FE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28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50">
            <a:extLst>
              <a:ext uri="{FF2B5EF4-FFF2-40B4-BE49-F238E27FC236}">
                <a16:creationId xmlns:a16="http://schemas.microsoft.com/office/drawing/2014/main" id="{487EE3BC-AB20-43C0-A4A7-3272110A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D69F47-F2DA-40EF-B859-0D260D7C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42887"/>
            <a:ext cx="11062119" cy="809625"/>
          </a:xfrm>
        </p:spPr>
        <p:txBody>
          <a:bodyPr/>
          <a:lstStyle/>
          <a:p>
            <a:r>
              <a:rPr lang="en-US" sz="2800" b="0" dirty="0"/>
              <a:t>Where to start </a:t>
            </a:r>
            <a:r>
              <a:rPr lang="en-US" b="0" dirty="0"/>
              <a:t>| </a:t>
            </a:r>
            <a:r>
              <a:rPr lang="en-US" dirty="0"/>
              <a:t>Our program is geared towards improving productivity and reducing cost </a:t>
            </a:r>
            <a:endParaRPr lang="es-A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D77D24-6F97-4DA7-9786-AD9A5829327D}"/>
              </a:ext>
            </a:extLst>
          </p:cNvPr>
          <p:cNvSpPr/>
          <p:nvPr/>
        </p:nvSpPr>
        <p:spPr>
          <a:xfrm>
            <a:off x="2877661" y="3443899"/>
            <a:ext cx="2340000" cy="1764000"/>
          </a:xfrm>
          <a:prstGeom prst="rect">
            <a:avLst/>
          </a:prstGeom>
          <a:solidFill>
            <a:srgbClr val="A5CF4C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EC0E89-9608-41DD-B965-E83AF74352DF}"/>
              </a:ext>
            </a:extLst>
          </p:cNvPr>
          <p:cNvSpPr/>
          <p:nvPr/>
        </p:nvSpPr>
        <p:spPr>
          <a:xfrm>
            <a:off x="347702" y="3443899"/>
            <a:ext cx="2340000" cy="1764000"/>
          </a:xfrm>
          <a:prstGeom prst="rect">
            <a:avLst/>
          </a:prstGeom>
          <a:solidFill>
            <a:srgbClr val="A5CF4C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5396C6-1C2E-4C45-A000-82E6B2DA0CEA}"/>
              </a:ext>
            </a:extLst>
          </p:cNvPr>
          <p:cNvSpPr/>
          <p:nvPr/>
        </p:nvSpPr>
        <p:spPr>
          <a:xfrm>
            <a:off x="5407620" y="3443899"/>
            <a:ext cx="2916000" cy="1764000"/>
          </a:xfrm>
          <a:prstGeom prst="rect">
            <a:avLst/>
          </a:prstGeom>
          <a:solidFill>
            <a:srgbClr val="A5CF4C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5F8149-E863-4D0A-9DB9-D683B952D94B}"/>
              </a:ext>
            </a:extLst>
          </p:cNvPr>
          <p:cNvGrpSpPr/>
          <p:nvPr/>
        </p:nvGrpSpPr>
        <p:grpSpPr>
          <a:xfrm>
            <a:off x="0" y="5441476"/>
            <a:ext cx="12192000" cy="910016"/>
            <a:chOff x="0" y="5267452"/>
            <a:chExt cx="12192000" cy="108404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C7FFA5C-3630-43B4-8786-192460B6A9E7}"/>
                </a:ext>
              </a:extLst>
            </p:cNvPr>
            <p:cNvSpPr/>
            <p:nvPr/>
          </p:nvSpPr>
          <p:spPr>
            <a:xfrm>
              <a:off x="0" y="5267452"/>
              <a:ext cx="12192000" cy="326572"/>
            </a:xfrm>
            <a:prstGeom prst="rect">
              <a:avLst/>
            </a:prstGeom>
            <a:solidFill>
              <a:srgbClr val="3A2B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normalizeH="0" baseline="0" noProof="0" dirty="0">
                  <a:solidFill>
                    <a:srgbClr val="FFFFFF"/>
                  </a:solidFill>
                  <a:uLnTx/>
                  <a:uFillTx/>
                  <a:latin typeface="+mj-lt"/>
                  <a:ea typeface="Verdana" panose="020B0604030504040204" pitchFamily="34" charset="0"/>
                  <a:cs typeface="+mn-cs"/>
                </a:rPr>
                <a:t>Business Optimisation System Implementation across at all operations (MOS)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6F9058-BB58-42C0-A838-F1CDAF5E9077}"/>
                </a:ext>
              </a:extLst>
            </p:cNvPr>
            <p:cNvSpPr/>
            <p:nvPr/>
          </p:nvSpPr>
          <p:spPr>
            <a:xfrm>
              <a:off x="0" y="5646186"/>
              <a:ext cx="12192000" cy="326572"/>
            </a:xfrm>
            <a:prstGeom prst="rect">
              <a:avLst/>
            </a:prstGeom>
            <a:solidFill>
              <a:srgbClr val="5FA0B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normalizeH="0" baseline="0" noProof="0" dirty="0">
                  <a:solidFill>
                    <a:srgbClr val="FFFFFF"/>
                  </a:solidFill>
                  <a:uLnTx/>
                  <a:uFillTx/>
                  <a:latin typeface="+mj-lt"/>
                  <a:ea typeface="Verdana" panose="020B0604030504040204" pitchFamily="34" charset="0"/>
                  <a:cs typeface="+mn-cs"/>
                </a:rPr>
                <a:t>Consolidation &amp; Banking of Coal Strategy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10078DD-998E-4ECD-A463-E38CDA4902FB}"/>
                </a:ext>
              </a:extLst>
            </p:cNvPr>
            <p:cNvSpPr/>
            <p:nvPr/>
          </p:nvSpPr>
          <p:spPr>
            <a:xfrm>
              <a:off x="0" y="6024920"/>
              <a:ext cx="12192000" cy="326572"/>
            </a:xfrm>
            <a:prstGeom prst="rect">
              <a:avLst/>
            </a:prstGeom>
            <a:solidFill>
              <a:srgbClr val="8FAE8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normalizeH="0" baseline="0" noProof="0" dirty="0">
                  <a:solidFill>
                    <a:srgbClr val="FFFFFF"/>
                  </a:solidFill>
                  <a:uLnTx/>
                  <a:uFillTx/>
                  <a:latin typeface="+mj-lt"/>
                  <a:ea typeface="Verdana" panose="020B0604030504040204" pitchFamily="34" charset="0"/>
                  <a:cs typeface="+mn-cs"/>
                </a:rPr>
                <a:t>“XXX” – Value Consolidation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F338E78-E47C-4FB8-B348-70D57E5428E5}"/>
              </a:ext>
            </a:extLst>
          </p:cNvPr>
          <p:cNvSpPr/>
          <p:nvPr/>
        </p:nvSpPr>
        <p:spPr>
          <a:xfrm>
            <a:off x="8469188" y="1239745"/>
            <a:ext cx="2437045" cy="4089753"/>
          </a:xfrm>
          <a:prstGeom prst="rect">
            <a:avLst/>
          </a:prstGeom>
          <a:solidFill>
            <a:srgbClr val="A5CF4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82004-A4DA-4184-BECE-18E84F3C6E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737" y="1751862"/>
            <a:ext cx="1830296" cy="8803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D5FD7-E4B3-4AC7-B077-2E1A3B44D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98" y="1612113"/>
            <a:ext cx="1189264" cy="1159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60299D-10F6-498B-850C-4AA7AF7CA4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13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984" y="1756416"/>
            <a:ext cx="404564" cy="40456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A7FB1E3-80F9-4F86-B107-4A751076BF2A}"/>
              </a:ext>
            </a:extLst>
          </p:cNvPr>
          <p:cNvGrpSpPr/>
          <p:nvPr/>
        </p:nvGrpSpPr>
        <p:grpSpPr>
          <a:xfrm>
            <a:off x="8550832" y="1529455"/>
            <a:ext cx="2192561" cy="1434883"/>
            <a:chOff x="8551955" y="1415247"/>
            <a:chExt cx="2192561" cy="14348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AB84CD-A0FD-444D-9705-EA93F5A7C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1955" y="1765374"/>
              <a:ext cx="2192561" cy="10847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BBB5CE-1DE9-4CEA-825B-F4B2F434C1BF}"/>
                </a:ext>
              </a:extLst>
            </p:cNvPr>
            <p:cNvSpPr txBox="1"/>
            <p:nvPr/>
          </p:nvSpPr>
          <p:spPr>
            <a:xfrm>
              <a:off x="9472200" y="1415247"/>
              <a:ext cx="10866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12F3F"/>
                  </a:solidFill>
                  <a:effectLst/>
                  <a:uLnTx/>
                  <a:uFillTx/>
                  <a:ea typeface="+mn-ea"/>
                  <a:cs typeface="+mn-cs"/>
                </a:rPr>
                <a:t>P75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7CA432-734D-46A4-BDDD-6C01CD3C1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5518" y="1784579"/>
              <a:ext cx="0" cy="521102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ysDot"/>
              <a:miter lim="800000"/>
              <a:headEnd type="triangle" w="med" len="med"/>
              <a:tailEnd type="none" w="med" len="med"/>
            </a:ln>
            <a:effectLst/>
          </p:spPr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FCDDDC7-8DFC-414E-9D1B-78E7D2012A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221" y="1907147"/>
            <a:ext cx="572347" cy="569803"/>
          </a:xfrm>
          <a:prstGeom prst="rect">
            <a:avLst/>
          </a:prstGeom>
          <a:solidFill>
            <a:srgbClr val="B0B0B0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92CA5-1B43-45F3-8022-6A65A44902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844" y="1906727"/>
            <a:ext cx="573190" cy="570642"/>
          </a:xfrm>
          <a:prstGeom prst="rect">
            <a:avLst/>
          </a:prstGeom>
          <a:solidFill>
            <a:srgbClr val="B0B0B0"/>
          </a:solidFill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ACCC8BE-BF63-49FA-9C46-BA5A02AF9D4C}"/>
              </a:ext>
            </a:extLst>
          </p:cNvPr>
          <p:cNvSpPr/>
          <p:nvPr/>
        </p:nvSpPr>
        <p:spPr>
          <a:xfrm rot="5400000">
            <a:off x="7728103" y="2164514"/>
            <a:ext cx="842014" cy="206296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CB8B9-51D5-4240-9F04-FA5275D422AA}"/>
              </a:ext>
            </a:extLst>
          </p:cNvPr>
          <p:cNvSpPr txBox="1"/>
          <p:nvPr/>
        </p:nvSpPr>
        <p:spPr>
          <a:xfrm>
            <a:off x="2877661" y="3443899"/>
            <a:ext cx="2340000" cy="16440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Bias for action 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Performance management 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Ownership of OE by line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Incentive system 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Span of control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FED7CA-D688-4AB3-B729-F95EC4C311D1}"/>
              </a:ext>
            </a:extLst>
          </p:cNvPr>
          <p:cNvCxnSpPr>
            <a:cxnSpLocks/>
          </p:cNvCxnSpPr>
          <p:nvPr/>
        </p:nvCxnSpPr>
        <p:spPr>
          <a:xfrm flipV="1">
            <a:off x="6801452" y="2810659"/>
            <a:ext cx="0" cy="578336"/>
          </a:xfrm>
          <a:prstGeom prst="line">
            <a:avLst/>
          </a:prstGeom>
          <a:ln w="31750" cap="rnd">
            <a:solidFill>
              <a:srgbClr val="A5CF4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27C554-235F-4B9C-AF8F-76FE720D9A5B}"/>
              </a:ext>
            </a:extLst>
          </p:cNvPr>
          <p:cNvSpPr txBox="1"/>
          <p:nvPr/>
        </p:nvSpPr>
        <p:spPr>
          <a:xfrm>
            <a:off x="477414" y="3494100"/>
            <a:ext cx="2340000" cy="18553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Constraint focused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Cost Reduction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Productivity Improvement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Risk Mitigation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Yield/Product Optimisation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B31D98-0EC3-4E68-9CEA-E9447955D2C9}"/>
              </a:ext>
            </a:extLst>
          </p:cNvPr>
          <p:cNvCxnSpPr>
            <a:cxnSpLocks/>
          </p:cNvCxnSpPr>
          <p:nvPr/>
        </p:nvCxnSpPr>
        <p:spPr>
          <a:xfrm flipV="1">
            <a:off x="1187887" y="2810659"/>
            <a:ext cx="0" cy="541930"/>
          </a:xfrm>
          <a:prstGeom prst="line">
            <a:avLst/>
          </a:prstGeom>
          <a:ln w="31750" cap="rnd">
            <a:solidFill>
              <a:srgbClr val="A5CF4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5B66F43-CC27-4D5F-8E3F-D62ECAA5D5B0}"/>
              </a:ext>
            </a:extLst>
          </p:cNvPr>
          <p:cNvSpPr txBox="1"/>
          <p:nvPr/>
        </p:nvSpPr>
        <p:spPr>
          <a:xfrm>
            <a:off x="5407620" y="3443899"/>
            <a:ext cx="2916000" cy="16440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VCV through IoC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M2R Optimisation through ME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Empowered Workforce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Developing our D@E Core Competencies</a:t>
            </a:r>
          </a:p>
          <a:p>
            <a:pPr marL="180975" marR="0" lvl="0" indent="-180975" algn="l" defTabSz="371475" rtl="0" eaLnBrk="1" fontAlgn="auto" latinLnBrk="0" hangingPunct="1"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Resource &amp; Mining Innovation Magnet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4A2C33-B965-4A5D-980C-1F023A2DC756}"/>
              </a:ext>
            </a:extLst>
          </p:cNvPr>
          <p:cNvCxnSpPr>
            <a:cxnSpLocks/>
          </p:cNvCxnSpPr>
          <p:nvPr/>
        </p:nvCxnSpPr>
        <p:spPr>
          <a:xfrm flipV="1">
            <a:off x="3937225" y="2802829"/>
            <a:ext cx="0" cy="581471"/>
          </a:xfrm>
          <a:prstGeom prst="line">
            <a:avLst/>
          </a:prstGeom>
          <a:ln w="31750" cap="rnd">
            <a:solidFill>
              <a:srgbClr val="A5CF4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CC8DA1F-E12D-4348-AD87-CB7B83C7182D}"/>
              </a:ext>
            </a:extLst>
          </p:cNvPr>
          <p:cNvSpPr txBox="1"/>
          <p:nvPr/>
        </p:nvSpPr>
        <p:spPr>
          <a:xfrm>
            <a:off x="8501578" y="3494100"/>
            <a:ext cx="2372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78606" marR="0" lvl="0" indent="-278606" defTabSz="371475" fontAlgn="auto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0975" indent="-180975">
              <a:spcAft>
                <a:spcPts val="300"/>
              </a:spcAft>
              <a:buClrTx/>
            </a:pPr>
            <a:r>
              <a:rPr lang="en-ZA" sz="1400" dirty="0">
                <a:solidFill>
                  <a:schemeClr val="tx1"/>
                </a:solidFill>
              </a:rPr>
              <a:t>Performance Benchmarking</a:t>
            </a:r>
          </a:p>
          <a:p>
            <a:pPr marL="180975" indent="-180975">
              <a:spcAft>
                <a:spcPts val="300"/>
              </a:spcAft>
              <a:buClrTx/>
            </a:pPr>
            <a:r>
              <a:rPr lang="en-ZA" sz="1400" dirty="0">
                <a:solidFill>
                  <a:schemeClr val="tx1"/>
                </a:solidFill>
              </a:rPr>
              <a:t>Reducing variation</a:t>
            </a:r>
          </a:p>
          <a:p>
            <a:pPr marL="180975" indent="-180975">
              <a:spcAft>
                <a:spcPts val="300"/>
              </a:spcAft>
              <a:buClrTx/>
            </a:pPr>
            <a:r>
              <a:rPr lang="en-ZA" sz="1400" dirty="0">
                <a:solidFill>
                  <a:schemeClr val="tx1"/>
                </a:solidFill>
              </a:rPr>
              <a:t>Increasing consistency</a:t>
            </a:r>
          </a:p>
          <a:p>
            <a:pPr marL="180975" indent="-180975">
              <a:spcAft>
                <a:spcPts val="300"/>
              </a:spcAft>
              <a:buClrTx/>
            </a:pPr>
            <a:r>
              <a:rPr lang="en-ZA" sz="1400" dirty="0">
                <a:solidFill>
                  <a:schemeClr val="tx1"/>
                </a:solidFill>
              </a:rPr>
              <a:t>Review of P75 Targets Yearly</a:t>
            </a:r>
          </a:p>
          <a:p>
            <a:pPr marL="180975" indent="-180975">
              <a:spcAft>
                <a:spcPts val="300"/>
              </a:spcAft>
              <a:buClrTx/>
            </a:pPr>
            <a:r>
              <a:rPr lang="en-ZA" sz="1400" dirty="0">
                <a:solidFill>
                  <a:schemeClr val="tx1"/>
                </a:solidFill>
              </a:rPr>
              <a:t>Achieving 2023 Strategy</a:t>
            </a:r>
            <a:endParaRPr lang="en-ZA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42589B-4A52-4428-909C-E8927E4EC7BF}"/>
              </a:ext>
            </a:extLst>
          </p:cNvPr>
          <p:cNvCxnSpPr>
            <a:cxnSpLocks/>
          </p:cNvCxnSpPr>
          <p:nvPr/>
        </p:nvCxnSpPr>
        <p:spPr>
          <a:xfrm flipV="1">
            <a:off x="9647112" y="3105147"/>
            <a:ext cx="0" cy="349412"/>
          </a:xfrm>
          <a:prstGeom prst="line">
            <a:avLst/>
          </a:prstGeom>
          <a:ln w="31750" cap="rnd">
            <a:solidFill>
              <a:srgbClr val="212F3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3AE95F6-C56E-43ED-B9B7-9B57C75B66E0}"/>
              </a:ext>
            </a:extLst>
          </p:cNvPr>
          <p:cNvSpPr/>
          <p:nvPr/>
        </p:nvSpPr>
        <p:spPr>
          <a:xfrm>
            <a:off x="8529435" y="3459614"/>
            <a:ext cx="2316551" cy="1811922"/>
          </a:xfrm>
          <a:prstGeom prst="rect">
            <a:avLst/>
          </a:prstGeom>
          <a:noFill/>
          <a:ln w="12700">
            <a:solidFill>
              <a:srgbClr val="212F3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8A81B6-ACC3-46A4-9394-1D5C23F173B4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>
            <a:off x="10181454" y="3790788"/>
            <a:ext cx="2468935" cy="71280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6B8A7E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/>
              </a:rPr>
              <a:t>Productivity Improvement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6B8A7E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/>
              </a:rPr>
              <a:t>Cost Reduction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6B8A7E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/>
              </a:rPr>
              <a:t>Safety Always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A5DBA6-D1D7-4EBB-B632-EF3961DB7A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rgbClr val="0E896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905" y="1789575"/>
            <a:ext cx="942251" cy="9561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7A4E69-0CB7-4F36-9A9D-8165FE485D62}"/>
              </a:ext>
            </a:extLst>
          </p:cNvPr>
          <p:cNvGrpSpPr/>
          <p:nvPr/>
        </p:nvGrpSpPr>
        <p:grpSpPr>
          <a:xfrm>
            <a:off x="3055219" y="1839499"/>
            <a:ext cx="1764012" cy="705098"/>
            <a:chOff x="3055219" y="1649074"/>
            <a:chExt cx="1764012" cy="7050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E548D40-B40C-4AB0-8EC8-A284E604C894}"/>
                </a:ext>
              </a:extLst>
            </p:cNvPr>
            <p:cNvCxnSpPr>
              <a:cxnSpLocks/>
            </p:cNvCxnSpPr>
            <p:nvPr/>
          </p:nvCxnSpPr>
          <p:spPr>
            <a:xfrm>
              <a:off x="3055219" y="1875260"/>
              <a:ext cx="1764012" cy="0"/>
            </a:xfrm>
            <a:prstGeom prst="straightConnector1">
              <a:avLst/>
            </a:prstGeom>
            <a:ln>
              <a:solidFill>
                <a:srgbClr val="745E4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B65866-0687-416F-A12F-8D03413F05F4}"/>
                </a:ext>
              </a:extLst>
            </p:cNvPr>
            <p:cNvSpPr txBox="1"/>
            <p:nvPr/>
          </p:nvSpPr>
          <p:spPr>
            <a:xfrm>
              <a:off x="3432135" y="1649074"/>
              <a:ext cx="101018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A5CF4C">
                      <a:lumMod val="60000"/>
                      <a:lumOff val="4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Lean</a:t>
              </a: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745E4C"/>
                  </a:solidFill>
                  <a:effectLst/>
                  <a:uLnTx/>
                  <a:uFillTx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4BEA38C-17BA-47B8-8E8A-D53F52D12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0330" y="2049184"/>
              <a:ext cx="1673791" cy="30498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983CFF-23C4-4D61-A2FE-78E7CE2D0A2B}"/>
              </a:ext>
            </a:extLst>
          </p:cNvPr>
          <p:cNvSpPr txBox="1"/>
          <p:nvPr/>
        </p:nvSpPr>
        <p:spPr>
          <a:xfrm>
            <a:off x="788475" y="2683653"/>
            <a:ext cx="35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A2B26"/>
                </a:solidFill>
                <a:effectLst/>
                <a:uLnTx/>
                <a:uFillTx/>
                <a:ea typeface="+mn-ea"/>
                <a:cs typeface="+mn-cs"/>
              </a:rPr>
              <a:t>Operational Excellence</a:t>
            </a:r>
          </a:p>
        </p:txBody>
      </p:sp>
    </p:spTree>
    <p:extLst>
      <p:ext uri="{BB962C8B-B14F-4D97-AF65-F5344CB8AC3E}">
        <p14:creationId xmlns:p14="http://schemas.microsoft.com/office/powerpoint/2010/main" val="34101465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81A061CB-277D-4A3D-9603-59C7892B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917" y="6339199"/>
            <a:ext cx="2743200" cy="365125"/>
          </a:xfrm>
        </p:spPr>
        <p:txBody>
          <a:bodyPr/>
          <a:lstStyle/>
          <a:p>
            <a:fld id="{D13DE82C-19FF-4122-931F-2BD77445347C}" type="slidenum">
              <a:rPr lang="en-US" smtClean="0"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FF1720-E565-45A5-8A88-5EAF0305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/>
              <a:t>Where to start </a:t>
            </a:r>
            <a:r>
              <a:rPr lang="en-US" b="0" dirty="0"/>
              <a:t>| </a:t>
            </a:r>
            <a:r>
              <a:rPr lang="en-US" dirty="0"/>
              <a:t>Progress to Date	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149AE-915F-48E4-86EE-A01BE95D30CF}"/>
              </a:ext>
            </a:extLst>
          </p:cNvPr>
          <p:cNvCxnSpPr>
            <a:cxnSpLocks/>
          </p:cNvCxnSpPr>
          <p:nvPr/>
        </p:nvCxnSpPr>
        <p:spPr>
          <a:xfrm>
            <a:off x="1586249" y="3630287"/>
            <a:ext cx="8299383" cy="0"/>
          </a:xfrm>
          <a:prstGeom prst="line">
            <a:avLst/>
          </a:prstGeom>
          <a:ln w="28575">
            <a:solidFill>
              <a:srgbClr val="5FA0B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0D898E9-851C-41B4-9092-5BA853137722}"/>
              </a:ext>
            </a:extLst>
          </p:cNvPr>
          <p:cNvSpPr/>
          <p:nvPr/>
        </p:nvSpPr>
        <p:spPr>
          <a:xfrm>
            <a:off x="8132366" y="1782976"/>
            <a:ext cx="2503064" cy="1384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1" i="0" u="none" strike="noStrike" kern="0" cap="none" spc="0" normalizeH="0" baseline="0" noProof="0" dirty="0">
                <a:ln>
                  <a:noFill/>
                </a:ln>
                <a:solidFill>
                  <a:srgbClr val="A5CF4C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EMBED</a:t>
            </a:r>
            <a:r>
              <a:rPr kumimoji="0" lang="en-ZA" sz="2800" b="1" i="0" u="none" strike="noStrike" kern="0" cap="none" spc="0" normalizeH="0" baseline="0" noProof="0" dirty="0">
                <a:ln>
                  <a:noFill/>
                </a:ln>
                <a:solidFill>
                  <a:srgbClr val="8FD400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1" i="0" u="none" strike="noStrike" kern="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AND </a:t>
            </a:r>
          </a:p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1" i="0" u="none" strike="noStrike" kern="0" cap="none" spc="0" normalizeH="0" baseline="0" noProof="0" dirty="0">
                <a:ln>
                  <a:noFill/>
                </a:ln>
                <a:solidFill>
                  <a:srgbClr val="A5CF4C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IMPROVE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FA20EF-94F0-40D4-8C38-DAACC400389A}"/>
              </a:ext>
            </a:extLst>
          </p:cNvPr>
          <p:cNvSpPr/>
          <p:nvPr/>
        </p:nvSpPr>
        <p:spPr>
          <a:xfrm>
            <a:off x="7883271" y="3655593"/>
            <a:ext cx="2669532" cy="2480855"/>
          </a:xfrm>
          <a:prstGeom prst="rect">
            <a:avLst/>
          </a:prstGeom>
          <a:solidFill>
            <a:srgbClr val="5FA0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3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5D9254-DA3C-48D4-A7D1-4BA2FA642F85}"/>
              </a:ext>
            </a:extLst>
          </p:cNvPr>
          <p:cNvSpPr/>
          <p:nvPr/>
        </p:nvSpPr>
        <p:spPr>
          <a:xfrm>
            <a:off x="5111422" y="1451037"/>
            <a:ext cx="2779240" cy="2207153"/>
          </a:xfrm>
          <a:prstGeom prst="rect">
            <a:avLst/>
          </a:prstGeom>
          <a:solidFill>
            <a:srgbClr val="6B8A7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3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58AF21-B346-4C76-BEA5-62E887BA9E55}"/>
              </a:ext>
            </a:extLst>
          </p:cNvPr>
          <p:cNvSpPr/>
          <p:nvPr/>
        </p:nvSpPr>
        <p:spPr>
          <a:xfrm>
            <a:off x="5368319" y="2029505"/>
            <a:ext cx="2267660" cy="4095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74280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Visualisation of the Value Chain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A95CED-292F-41D3-A386-E9D051FA32FB}"/>
              </a:ext>
            </a:extLst>
          </p:cNvPr>
          <p:cNvSpPr/>
          <p:nvPr/>
        </p:nvSpPr>
        <p:spPr>
          <a:xfrm>
            <a:off x="8058525" y="5747302"/>
            <a:ext cx="2286677" cy="4095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74280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Automation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1FE7E7-9BE7-4929-BF17-A66A6E060465}"/>
              </a:ext>
            </a:extLst>
          </p:cNvPr>
          <p:cNvSpPr/>
          <p:nvPr/>
        </p:nvSpPr>
        <p:spPr>
          <a:xfrm>
            <a:off x="7972799" y="4229515"/>
            <a:ext cx="2468633" cy="4095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74280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Predictive Maintenance and Reliability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A9614D-E413-4D2C-B81C-FFE745E42999}"/>
              </a:ext>
            </a:extLst>
          </p:cNvPr>
          <p:cNvGrpSpPr/>
          <p:nvPr/>
        </p:nvGrpSpPr>
        <p:grpSpPr>
          <a:xfrm>
            <a:off x="6285082" y="2551921"/>
            <a:ext cx="433801" cy="409540"/>
            <a:chOff x="1150683" y="3848481"/>
            <a:chExt cx="883481" cy="113941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06C023-C2A1-42E3-A582-62E5359C2F33}"/>
                </a:ext>
              </a:extLst>
            </p:cNvPr>
            <p:cNvSpPr/>
            <p:nvPr/>
          </p:nvSpPr>
          <p:spPr>
            <a:xfrm>
              <a:off x="1150683" y="3848481"/>
              <a:ext cx="883481" cy="1139415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tailEnd type="none" w="med" len="med"/>
            </a:ln>
            <a:effectLst/>
          </p:spPr>
          <p:txBody>
            <a:bodyPr lIns="0" tIns="37136" rIns="0" bIns="37136" rtlCol="0" anchor="ctr"/>
            <a:lstStyle/>
            <a:p>
              <a:pPr marL="0" marR="0" lvl="0" indent="0" algn="ctr" defTabSz="742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25">
              <a:extLst>
                <a:ext uri="{FF2B5EF4-FFF2-40B4-BE49-F238E27FC236}">
                  <a16:creationId xmlns:a16="http://schemas.microsoft.com/office/drawing/2014/main" id="{9F0BF5C0-33F2-4B32-9481-672C94CB8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349" y="4063572"/>
              <a:ext cx="632148" cy="824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2B4A8-E207-4057-B7A2-208889CF2E0D}"/>
              </a:ext>
            </a:extLst>
          </p:cNvPr>
          <p:cNvGrpSpPr/>
          <p:nvPr/>
        </p:nvGrpSpPr>
        <p:grpSpPr>
          <a:xfrm>
            <a:off x="8990401" y="5378439"/>
            <a:ext cx="422920" cy="409540"/>
            <a:chOff x="1328885" y="3363469"/>
            <a:chExt cx="830964" cy="113759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174B4C5-B29C-4FCF-B736-540DF930A231}"/>
                </a:ext>
              </a:extLst>
            </p:cNvPr>
            <p:cNvSpPr/>
            <p:nvPr/>
          </p:nvSpPr>
          <p:spPr>
            <a:xfrm>
              <a:off x="1328885" y="3363469"/>
              <a:ext cx="830964" cy="113759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tailEnd type="none" w="med" len="med"/>
            </a:ln>
            <a:effectLst/>
          </p:spPr>
          <p:txBody>
            <a:bodyPr lIns="0" tIns="37136" rIns="0" bIns="37136" rtlCol="0" anchor="ctr"/>
            <a:lstStyle/>
            <a:p>
              <a:pPr marL="0" marR="0" lvl="0" indent="0" algn="ctr" defTabSz="742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684C6001-EE9F-4D42-B598-C048E6259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142" y="3583579"/>
              <a:ext cx="600457" cy="815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3514D1E-0D7D-4010-BB98-E697140CB878}"/>
              </a:ext>
            </a:extLst>
          </p:cNvPr>
          <p:cNvSpPr/>
          <p:nvPr/>
        </p:nvSpPr>
        <p:spPr>
          <a:xfrm>
            <a:off x="5358644" y="3033004"/>
            <a:ext cx="2286677" cy="4095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74280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Integrated Operations Centre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AA4023-CAC7-4AFE-B0E7-FD8F3D2C96A6}"/>
              </a:ext>
            </a:extLst>
          </p:cNvPr>
          <p:cNvSpPr/>
          <p:nvPr/>
        </p:nvSpPr>
        <p:spPr>
          <a:xfrm>
            <a:off x="8064409" y="5003000"/>
            <a:ext cx="2286677" cy="4095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74280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MRM Integration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985257-5909-45A6-985C-FEBF4FBADB35}"/>
              </a:ext>
            </a:extLst>
          </p:cNvPr>
          <p:cNvGrpSpPr/>
          <p:nvPr/>
        </p:nvGrpSpPr>
        <p:grpSpPr>
          <a:xfrm>
            <a:off x="6291379" y="1546841"/>
            <a:ext cx="421541" cy="394634"/>
            <a:chOff x="1163506" y="3275924"/>
            <a:chExt cx="858510" cy="109794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FB6A54C-DE5F-46C6-95AE-420620A45B9E}"/>
                </a:ext>
              </a:extLst>
            </p:cNvPr>
            <p:cNvSpPr/>
            <p:nvPr/>
          </p:nvSpPr>
          <p:spPr>
            <a:xfrm>
              <a:off x="1163506" y="3275924"/>
              <a:ext cx="858510" cy="1097945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tailEnd type="none" w="med" len="med"/>
            </a:ln>
            <a:effectLst/>
          </p:spPr>
          <p:txBody>
            <a:bodyPr lIns="0" tIns="37136" rIns="0" bIns="37136" rtlCol="0" anchor="ctr"/>
            <a:lstStyle/>
            <a:p>
              <a:pPr marL="0" marR="0" lvl="0" indent="0" algn="ctr" defTabSz="742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5">
              <a:extLst>
                <a:ext uri="{FF2B5EF4-FFF2-40B4-BE49-F238E27FC236}">
                  <a16:creationId xmlns:a16="http://schemas.microsoft.com/office/drawing/2014/main" id="{D9CD79E1-593B-4849-8F38-496F5AB6B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620" y="3479566"/>
              <a:ext cx="614279" cy="794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B704DC-9FD8-4645-86FE-AF696372D44A}"/>
              </a:ext>
            </a:extLst>
          </p:cNvPr>
          <p:cNvGrpSpPr/>
          <p:nvPr/>
        </p:nvGrpSpPr>
        <p:grpSpPr>
          <a:xfrm>
            <a:off x="8992199" y="3789081"/>
            <a:ext cx="429833" cy="409911"/>
            <a:chOff x="1610541" y="2905526"/>
            <a:chExt cx="829071" cy="110786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C8647A8-07BF-4C94-B289-06B4976ED111}"/>
                </a:ext>
              </a:extLst>
            </p:cNvPr>
            <p:cNvSpPr/>
            <p:nvPr/>
          </p:nvSpPr>
          <p:spPr>
            <a:xfrm>
              <a:off x="1610541" y="2905526"/>
              <a:ext cx="829071" cy="1107863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tailEnd type="none" w="med" len="med"/>
            </a:ln>
            <a:effectLst/>
          </p:spPr>
          <p:txBody>
            <a:bodyPr lIns="0" tIns="37136" rIns="0" bIns="37136" rtlCol="0" anchor="ctr"/>
            <a:lstStyle/>
            <a:p>
              <a:pPr marL="0" marR="0" lvl="0" indent="0" algn="ctr" defTabSz="742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5">
              <a:extLst>
                <a:ext uri="{FF2B5EF4-FFF2-40B4-BE49-F238E27FC236}">
                  <a16:creationId xmlns:a16="http://schemas.microsoft.com/office/drawing/2014/main" id="{CBF79DF4-2B09-45F7-B72E-68D70E972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473" y="3117214"/>
              <a:ext cx="593213" cy="79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EE3006-C45A-472F-9371-C3387CD6844F}"/>
              </a:ext>
            </a:extLst>
          </p:cNvPr>
          <p:cNvGrpSpPr/>
          <p:nvPr/>
        </p:nvGrpSpPr>
        <p:grpSpPr>
          <a:xfrm>
            <a:off x="8999038" y="4669257"/>
            <a:ext cx="417421" cy="404412"/>
            <a:chOff x="1654908" y="2858026"/>
            <a:chExt cx="805132" cy="109300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D28D981-997B-4F53-891E-D9C9B87EF696}"/>
                </a:ext>
              </a:extLst>
            </p:cNvPr>
            <p:cNvSpPr/>
            <p:nvPr/>
          </p:nvSpPr>
          <p:spPr>
            <a:xfrm>
              <a:off x="1654908" y="2858026"/>
              <a:ext cx="805132" cy="1093001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tailEnd type="none" w="med" len="med"/>
            </a:ln>
            <a:effectLst/>
          </p:spPr>
          <p:txBody>
            <a:bodyPr lIns="0" tIns="37136" rIns="0" bIns="37136" rtlCol="0" anchor="ctr"/>
            <a:lstStyle/>
            <a:p>
              <a:pPr marL="0" marR="0" lvl="0" indent="0" algn="ctr" defTabSz="742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Roboto Light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5">
              <a:extLst>
                <a:ext uri="{FF2B5EF4-FFF2-40B4-BE49-F238E27FC236}">
                  <a16:creationId xmlns:a16="http://schemas.microsoft.com/office/drawing/2014/main" id="{CDBD80AE-3059-46CC-AE5C-6D7510FA6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434" y="3065498"/>
              <a:ext cx="576088" cy="783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E692EC57-9515-413E-8586-3DB5D0102B98}"/>
              </a:ext>
            </a:extLst>
          </p:cNvPr>
          <p:cNvSpPr/>
          <p:nvPr/>
        </p:nvSpPr>
        <p:spPr>
          <a:xfrm rot="10800000">
            <a:off x="5098054" y="3655593"/>
            <a:ext cx="2790210" cy="2482082"/>
          </a:xfrm>
          <a:prstGeom prst="rtTriangle">
            <a:avLst/>
          </a:prstGeom>
          <a:gradFill>
            <a:gsLst>
              <a:gs pos="0">
                <a:srgbClr val="5FA0BB"/>
              </a:gs>
              <a:gs pos="100000">
                <a:srgbClr val="6B8A7E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73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A92EA5-D2F1-4BF4-A393-CB59C46F3C88}"/>
              </a:ext>
            </a:extLst>
          </p:cNvPr>
          <p:cNvSpPr/>
          <p:nvPr/>
        </p:nvSpPr>
        <p:spPr>
          <a:xfrm>
            <a:off x="5851412" y="4306302"/>
            <a:ext cx="2246081" cy="40954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742801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Data science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521A3F1-A307-4641-A014-525A12433C7F}"/>
              </a:ext>
            </a:extLst>
          </p:cNvPr>
          <p:cNvSpPr/>
          <p:nvPr/>
        </p:nvSpPr>
        <p:spPr>
          <a:xfrm>
            <a:off x="6722409" y="3814923"/>
            <a:ext cx="504086" cy="465298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tailEnd type="none" w="med" len="med"/>
          </a:ln>
          <a:effectLst/>
        </p:spPr>
        <p:txBody>
          <a:bodyPr lIns="0" tIns="37136" rIns="0" bIns="37136" rtlCol="0" anchor="ctr"/>
          <a:lstStyle/>
          <a:p>
            <a:pPr marL="0" marR="0" lvl="0" indent="0" algn="ctr" defTabSz="742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74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Roboto Light" panose="02000000000000000000" pitchFamily="2" charset="0"/>
              <a:cs typeface="+mn-cs"/>
            </a:endParaRPr>
          </a:p>
        </p:txBody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D23AEEE1-5E3C-4D47-ADCC-927D88BA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112" y="3897551"/>
            <a:ext cx="360681" cy="33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9877F00-D70F-4DD4-B683-CEC2334093E2}"/>
              </a:ext>
            </a:extLst>
          </p:cNvPr>
          <p:cNvSpPr/>
          <p:nvPr/>
        </p:nvSpPr>
        <p:spPr>
          <a:xfrm>
            <a:off x="4929095" y="1317339"/>
            <a:ext cx="3128123" cy="2316269"/>
          </a:xfrm>
          <a:prstGeom prst="rect">
            <a:avLst/>
          </a:prstGeom>
          <a:noFill/>
          <a:ln w="38100">
            <a:solidFill>
              <a:srgbClr val="8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72AF57A-7FF4-4BC7-AEFF-1A6AAD82EAAC}"/>
              </a:ext>
            </a:extLst>
          </p:cNvPr>
          <p:cNvSpPr/>
          <p:nvPr/>
        </p:nvSpPr>
        <p:spPr>
          <a:xfrm>
            <a:off x="2341056" y="2550824"/>
            <a:ext cx="2503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i="0" u="none" strike="noStrike" kern="0" cap="none" spc="0" normalizeH="0" baseline="0" noProof="0" dirty="0">
                <a:ln>
                  <a:noFill/>
                </a:ln>
                <a:solidFill>
                  <a:srgbClr val="A5CF4C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Achieved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8988A1-0DC9-4883-A768-31BA2D9BBB75}"/>
              </a:ext>
            </a:extLst>
          </p:cNvPr>
          <p:cNvSpPr/>
          <p:nvPr/>
        </p:nvSpPr>
        <p:spPr>
          <a:xfrm>
            <a:off x="2341056" y="5086051"/>
            <a:ext cx="2503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i="0" u="none" strike="noStrike" kern="0" cap="none" spc="0" normalizeH="0" baseline="0" noProof="0" dirty="0">
                <a:ln>
                  <a:noFill/>
                </a:ln>
                <a:solidFill>
                  <a:srgbClr val="212F3F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Focus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AA31D7-C8C9-44C3-9D6C-5CD062BD141A}"/>
              </a:ext>
            </a:extLst>
          </p:cNvPr>
          <p:cNvGrpSpPr/>
          <p:nvPr/>
        </p:nvGrpSpPr>
        <p:grpSpPr>
          <a:xfrm>
            <a:off x="3162930" y="1514468"/>
            <a:ext cx="859315" cy="848232"/>
            <a:chOff x="2147888" y="6303963"/>
            <a:chExt cx="1600200" cy="1579562"/>
          </a:xfrm>
          <a:solidFill>
            <a:srgbClr val="A5CF4C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008EF6D6-D574-4854-B108-D49C2122A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350" y="6777038"/>
              <a:ext cx="261938" cy="263525"/>
            </a:xfrm>
            <a:custGeom>
              <a:avLst/>
              <a:gdLst>
                <a:gd name="T0" fmla="*/ 199 w 399"/>
                <a:gd name="T1" fmla="*/ 399 h 399"/>
                <a:gd name="T2" fmla="*/ 0 w 399"/>
                <a:gd name="T3" fmla="*/ 200 h 399"/>
                <a:gd name="T4" fmla="*/ 199 w 399"/>
                <a:gd name="T5" fmla="*/ 0 h 399"/>
                <a:gd name="T6" fmla="*/ 399 w 399"/>
                <a:gd name="T7" fmla="*/ 200 h 399"/>
                <a:gd name="T8" fmla="*/ 199 w 399"/>
                <a:gd name="T9" fmla="*/ 399 h 399"/>
                <a:gd name="T10" fmla="*/ 199 w 399"/>
                <a:gd name="T11" fmla="*/ 80 h 399"/>
                <a:gd name="T12" fmla="*/ 80 w 399"/>
                <a:gd name="T13" fmla="*/ 200 h 399"/>
                <a:gd name="T14" fmla="*/ 199 w 399"/>
                <a:gd name="T15" fmla="*/ 319 h 399"/>
                <a:gd name="T16" fmla="*/ 319 w 399"/>
                <a:gd name="T17" fmla="*/ 200 h 399"/>
                <a:gd name="T18" fmla="*/ 199 w 399"/>
                <a:gd name="T19" fmla="*/ 8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9" h="399">
                  <a:moveTo>
                    <a:pt x="199" y="399"/>
                  </a:moveTo>
                  <a:cubicBezTo>
                    <a:pt x="89" y="399"/>
                    <a:pt x="0" y="310"/>
                    <a:pt x="0" y="200"/>
                  </a:cubicBezTo>
                  <a:cubicBezTo>
                    <a:pt x="0" y="90"/>
                    <a:pt x="89" y="0"/>
                    <a:pt x="199" y="0"/>
                  </a:cubicBezTo>
                  <a:cubicBezTo>
                    <a:pt x="309" y="0"/>
                    <a:pt x="399" y="90"/>
                    <a:pt x="399" y="200"/>
                  </a:cubicBezTo>
                  <a:cubicBezTo>
                    <a:pt x="399" y="310"/>
                    <a:pt x="309" y="399"/>
                    <a:pt x="199" y="399"/>
                  </a:cubicBezTo>
                  <a:close/>
                  <a:moveTo>
                    <a:pt x="199" y="80"/>
                  </a:moveTo>
                  <a:cubicBezTo>
                    <a:pt x="133" y="80"/>
                    <a:pt x="80" y="134"/>
                    <a:pt x="80" y="200"/>
                  </a:cubicBezTo>
                  <a:cubicBezTo>
                    <a:pt x="80" y="266"/>
                    <a:pt x="133" y="319"/>
                    <a:pt x="199" y="319"/>
                  </a:cubicBezTo>
                  <a:cubicBezTo>
                    <a:pt x="265" y="319"/>
                    <a:pt x="319" y="266"/>
                    <a:pt x="319" y="200"/>
                  </a:cubicBezTo>
                  <a:cubicBezTo>
                    <a:pt x="319" y="134"/>
                    <a:pt x="265" y="80"/>
                    <a:pt x="199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887485AB-B15B-43C7-9EC8-BC3A869149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4275" y="6777038"/>
              <a:ext cx="258763" cy="263525"/>
            </a:xfrm>
            <a:custGeom>
              <a:avLst/>
              <a:gdLst>
                <a:gd name="T0" fmla="*/ 199 w 398"/>
                <a:gd name="T1" fmla="*/ 399 h 399"/>
                <a:gd name="T2" fmla="*/ 0 w 398"/>
                <a:gd name="T3" fmla="*/ 200 h 399"/>
                <a:gd name="T4" fmla="*/ 199 w 398"/>
                <a:gd name="T5" fmla="*/ 0 h 399"/>
                <a:gd name="T6" fmla="*/ 398 w 398"/>
                <a:gd name="T7" fmla="*/ 200 h 399"/>
                <a:gd name="T8" fmla="*/ 199 w 398"/>
                <a:gd name="T9" fmla="*/ 399 h 399"/>
                <a:gd name="T10" fmla="*/ 199 w 398"/>
                <a:gd name="T11" fmla="*/ 80 h 399"/>
                <a:gd name="T12" fmla="*/ 79 w 398"/>
                <a:gd name="T13" fmla="*/ 200 h 399"/>
                <a:gd name="T14" fmla="*/ 199 w 398"/>
                <a:gd name="T15" fmla="*/ 319 h 399"/>
                <a:gd name="T16" fmla="*/ 318 w 398"/>
                <a:gd name="T17" fmla="*/ 200 h 399"/>
                <a:gd name="T18" fmla="*/ 199 w 398"/>
                <a:gd name="T19" fmla="*/ 8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8" h="399">
                  <a:moveTo>
                    <a:pt x="199" y="399"/>
                  </a:moveTo>
                  <a:cubicBezTo>
                    <a:pt x="89" y="399"/>
                    <a:pt x="0" y="310"/>
                    <a:pt x="0" y="200"/>
                  </a:cubicBezTo>
                  <a:cubicBezTo>
                    <a:pt x="0" y="90"/>
                    <a:pt x="89" y="0"/>
                    <a:pt x="199" y="0"/>
                  </a:cubicBezTo>
                  <a:cubicBezTo>
                    <a:pt x="309" y="0"/>
                    <a:pt x="398" y="90"/>
                    <a:pt x="398" y="200"/>
                  </a:cubicBezTo>
                  <a:cubicBezTo>
                    <a:pt x="398" y="310"/>
                    <a:pt x="309" y="399"/>
                    <a:pt x="199" y="399"/>
                  </a:cubicBezTo>
                  <a:close/>
                  <a:moveTo>
                    <a:pt x="199" y="80"/>
                  </a:moveTo>
                  <a:cubicBezTo>
                    <a:pt x="133" y="80"/>
                    <a:pt x="79" y="134"/>
                    <a:pt x="79" y="200"/>
                  </a:cubicBezTo>
                  <a:cubicBezTo>
                    <a:pt x="79" y="266"/>
                    <a:pt x="133" y="319"/>
                    <a:pt x="199" y="319"/>
                  </a:cubicBezTo>
                  <a:cubicBezTo>
                    <a:pt x="265" y="319"/>
                    <a:pt x="318" y="266"/>
                    <a:pt x="318" y="200"/>
                  </a:cubicBezTo>
                  <a:cubicBezTo>
                    <a:pt x="318" y="134"/>
                    <a:pt x="265" y="80"/>
                    <a:pt x="199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CD1E6A10-D2B0-451C-8CFE-CE67FA7A6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7888" y="6303963"/>
              <a:ext cx="1600200" cy="1579562"/>
            </a:xfrm>
            <a:custGeom>
              <a:avLst/>
              <a:gdLst>
                <a:gd name="T0" fmla="*/ 2403 w 2450"/>
                <a:gd name="T1" fmla="*/ 1027 h 2392"/>
                <a:gd name="T2" fmla="*/ 2254 w 2450"/>
                <a:gd name="T3" fmla="*/ 862 h 2392"/>
                <a:gd name="T4" fmla="*/ 1565 w 2450"/>
                <a:gd name="T5" fmla="*/ 1116 h 2392"/>
                <a:gd name="T6" fmla="*/ 1265 w 2450"/>
                <a:gd name="T7" fmla="*/ 478 h 2392"/>
                <a:gd name="T8" fmla="*/ 1664 w 2450"/>
                <a:gd name="T9" fmla="*/ 638 h 2392"/>
                <a:gd name="T10" fmla="*/ 2225 w 2450"/>
                <a:gd name="T11" fmla="*/ 398 h 2392"/>
                <a:gd name="T12" fmla="*/ 1863 w 2450"/>
                <a:gd name="T13" fmla="*/ 159 h 2392"/>
                <a:gd name="T14" fmla="*/ 1185 w 2450"/>
                <a:gd name="T15" fmla="*/ 0 h 2392"/>
                <a:gd name="T16" fmla="*/ 885 w 2450"/>
                <a:gd name="T17" fmla="*/ 1116 h 2392"/>
                <a:gd name="T18" fmla="*/ 196 w 2450"/>
                <a:gd name="T19" fmla="*/ 862 h 2392"/>
                <a:gd name="T20" fmla="*/ 47 w 2450"/>
                <a:gd name="T21" fmla="*/ 1027 h 2392"/>
                <a:gd name="T22" fmla="*/ 428 w 2450"/>
                <a:gd name="T23" fmla="*/ 2312 h 2392"/>
                <a:gd name="T24" fmla="*/ 29 w 2450"/>
                <a:gd name="T25" fmla="*/ 2392 h 2392"/>
                <a:gd name="T26" fmla="*/ 2421 w 2450"/>
                <a:gd name="T27" fmla="*/ 2312 h 2392"/>
                <a:gd name="T28" fmla="*/ 2023 w 2450"/>
                <a:gd name="T29" fmla="*/ 1373 h 2392"/>
                <a:gd name="T30" fmla="*/ 2203 w 2450"/>
                <a:gd name="T31" fmla="*/ 239 h 2392"/>
                <a:gd name="T32" fmla="*/ 2203 w 2450"/>
                <a:gd name="T33" fmla="*/ 558 h 2392"/>
                <a:gd name="T34" fmla="*/ 1743 w 2450"/>
                <a:gd name="T35" fmla="*/ 478 h 2392"/>
                <a:gd name="T36" fmla="*/ 1863 w 2450"/>
                <a:gd name="T37" fmla="*/ 239 h 2392"/>
                <a:gd name="T38" fmla="*/ 1783 w 2450"/>
                <a:gd name="T39" fmla="*/ 79 h 2392"/>
                <a:gd name="T40" fmla="*/ 1265 w 2450"/>
                <a:gd name="T41" fmla="*/ 398 h 2392"/>
                <a:gd name="T42" fmla="*/ 826 w 2450"/>
                <a:gd name="T43" fmla="*/ 2312 h 2392"/>
                <a:gd name="T44" fmla="*/ 707 w 2450"/>
                <a:gd name="T45" fmla="*/ 1754 h 2392"/>
                <a:gd name="T46" fmla="*/ 627 w 2450"/>
                <a:gd name="T47" fmla="*/ 2312 h 2392"/>
                <a:gd name="T48" fmla="*/ 507 w 2450"/>
                <a:gd name="T49" fmla="*/ 1338 h 2392"/>
                <a:gd name="T50" fmla="*/ 96 w 2450"/>
                <a:gd name="T51" fmla="*/ 927 h 2392"/>
                <a:gd name="T52" fmla="*/ 143 w 2450"/>
                <a:gd name="T53" fmla="*/ 921 h 2392"/>
                <a:gd name="T54" fmla="*/ 847 w 2450"/>
                <a:gd name="T55" fmla="*/ 1196 h 2392"/>
                <a:gd name="T56" fmla="*/ 1140 w 2450"/>
                <a:gd name="T57" fmla="*/ 1604 h 2392"/>
                <a:gd name="T58" fmla="*/ 826 w 2450"/>
                <a:gd name="T59" fmla="*/ 1287 h 2392"/>
                <a:gd name="T60" fmla="*/ 1544 w 2450"/>
                <a:gd name="T61" fmla="*/ 2312 h 2392"/>
                <a:gd name="T62" fmla="*/ 906 w 2450"/>
                <a:gd name="T63" fmla="*/ 1503 h 2392"/>
                <a:gd name="T64" fmla="*/ 1181 w 2450"/>
                <a:gd name="T65" fmla="*/ 1672 h 2392"/>
                <a:gd name="T66" fmla="*/ 1185 w 2450"/>
                <a:gd name="T67" fmla="*/ 1993 h 2392"/>
                <a:gd name="T68" fmla="*/ 1265 w 2450"/>
                <a:gd name="T69" fmla="*/ 1668 h 2392"/>
                <a:gd name="T70" fmla="*/ 1417 w 2450"/>
                <a:gd name="T71" fmla="*/ 1652 h 2392"/>
                <a:gd name="T72" fmla="*/ 1544 w 2450"/>
                <a:gd name="T73" fmla="*/ 2312 h 2392"/>
                <a:gd name="T74" fmla="*/ 1823 w 2450"/>
                <a:gd name="T75" fmla="*/ 2312 h 2392"/>
                <a:gd name="T76" fmla="*/ 1743 w 2450"/>
                <a:gd name="T77" fmla="*/ 1754 h 2392"/>
                <a:gd name="T78" fmla="*/ 1624 w 2450"/>
                <a:gd name="T79" fmla="*/ 2312 h 2392"/>
                <a:gd name="T80" fmla="*/ 1356 w 2450"/>
                <a:gd name="T81" fmla="*/ 1600 h 2392"/>
                <a:gd name="T82" fmla="*/ 1299 w 2450"/>
                <a:gd name="T83" fmla="*/ 1583 h 2392"/>
                <a:gd name="T84" fmla="*/ 1603 w 2450"/>
                <a:gd name="T85" fmla="*/ 1196 h 2392"/>
                <a:gd name="T86" fmla="*/ 2307 w 2450"/>
                <a:gd name="T87" fmla="*/ 921 h 2392"/>
                <a:gd name="T88" fmla="*/ 2354 w 2450"/>
                <a:gd name="T89" fmla="*/ 928 h 2392"/>
                <a:gd name="T90" fmla="*/ 1943 w 2450"/>
                <a:gd name="T91" fmla="*/ 1338 h 2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50" h="2392">
                  <a:moveTo>
                    <a:pt x="2023" y="1373"/>
                  </a:moveTo>
                  <a:cubicBezTo>
                    <a:pt x="2403" y="1027"/>
                    <a:pt x="2403" y="1027"/>
                    <a:pt x="2403" y="1027"/>
                  </a:cubicBezTo>
                  <a:cubicBezTo>
                    <a:pt x="2447" y="986"/>
                    <a:pt x="2450" y="917"/>
                    <a:pt x="2410" y="871"/>
                  </a:cubicBezTo>
                  <a:cubicBezTo>
                    <a:pt x="2369" y="826"/>
                    <a:pt x="2300" y="822"/>
                    <a:pt x="2254" y="862"/>
                  </a:cubicBezTo>
                  <a:cubicBezTo>
                    <a:pt x="1967" y="1116"/>
                    <a:pt x="1967" y="1116"/>
                    <a:pt x="1967" y="1116"/>
                  </a:cubicBezTo>
                  <a:cubicBezTo>
                    <a:pt x="1565" y="1116"/>
                    <a:pt x="1565" y="1116"/>
                    <a:pt x="1565" y="1116"/>
                  </a:cubicBezTo>
                  <a:cubicBezTo>
                    <a:pt x="1265" y="1483"/>
                    <a:pt x="1265" y="1483"/>
                    <a:pt x="1265" y="1483"/>
                  </a:cubicBezTo>
                  <a:cubicBezTo>
                    <a:pt x="1265" y="478"/>
                    <a:pt x="1265" y="478"/>
                    <a:pt x="1265" y="478"/>
                  </a:cubicBezTo>
                  <a:cubicBezTo>
                    <a:pt x="1664" y="478"/>
                    <a:pt x="1664" y="478"/>
                    <a:pt x="1664" y="478"/>
                  </a:cubicBezTo>
                  <a:cubicBezTo>
                    <a:pt x="1664" y="638"/>
                    <a:pt x="1664" y="638"/>
                    <a:pt x="1664" y="638"/>
                  </a:cubicBezTo>
                  <a:cubicBezTo>
                    <a:pt x="2321" y="638"/>
                    <a:pt x="2321" y="638"/>
                    <a:pt x="2321" y="638"/>
                  </a:cubicBezTo>
                  <a:cubicBezTo>
                    <a:pt x="2225" y="398"/>
                    <a:pt x="2225" y="398"/>
                    <a:pt x="2225" y="398"/>
                  </a:cubicBezTo>
                  <a:cubicBezTo>
                    <a:pt x="2321" y="159"/>
                    <a:pt x="2321" y="159"/>
                    <a:pt x="2321" y="159"/>
                  </a:cubicBezTo>
                  <a:cubicBezTo>
                    <a:pt x="1863" y="159"/>
                    <a:pt x="1863" y="159"/>
                    <a:pt x="1863" y="159"/>
                  </a:cubicBezTo>
                  <a:cubicBezTo>
                    <a:pt x="1863" y="0"/>
                    <a:pt x="1863" y="0"/>
                    <a:pt x="1863" y="0"/>
                  </a:cubicBezTo>
                  <a:cubicBezTo>
                    <a:pt x="1185" y="0"/>
                    <a:pt x="1185" y="0"/>
                    <a:pt x="1185" y="0"/>
                  </a:cubicBezTo>
                  <a:cubicBezTo>
                    <a:pt x="1185" y="1483"/>
                    <a:pt x="1185" y="1483"/>
                    <a:pt x="1185" y="1483"/>
                  </a:cubicBezTo>
                  <a:cubicBezTo>
                    <a:pt x="885" y="1116"/>
                    <a:pt x="885" y="1116"/>
                    <a:pt x="885" y="1116"/>
                  </a:cubicBezTo>
                  <a:cubicBezTo>
                    <a:pt x="483" y="1116"/>
                    <a:pt x="483" y="1116"/>
                    <a:pt x="483" y="1116"/>
                  </a:cubicBezTo>
                  <a:cubicBezTo>
                    <a:pt x="196" y="862"/>
                    <a:pt x="196" y="862"/>
                    <a:pt x="196" y="862"/>
                  </a:cubicBezTo>
                  <a:cubicBezTo>
                    <a:pt x="150" y="822"/>
                    <a:pt x="81" y="826"/>
                    <a:pt x="40" y="871"/>
                  </a:cubicBezTo>
                  <a:cubicBezTo>
                    <a:pt x="0" y="916"/>
                    <a:pt x="3" y="986"/>
                    <a:pt x="47" y="1027"/>
                  </a:cubicBezTo>
                  <a:cubicBezTo>
                    <a:pt x="428" y="1373"/>
                    <a:pt x="428" y="1373"/>
                    <a:pt x="428" y="1373"/>
                  </a:cubicBezTo>
                  <a:cubicBezTo>
                    <a:pt x="428" y="2312"/>
                    <a:pt x="428" y="2312"/>
                    <a:pt x="428" y="2312"/>
                  </a:cubicBezTo>
                  <a:cubicBezTo>
                    <a:pt x="29" y="2312"/>
                    <a:pt x="29" y="2312"/>
                    <a:pt x="29" y="2312"/>
                  </a:cubicBezTo>
                  <a:cubicBezTo>
                    <a:pt x="29" y="2392"/>
                    <a:pt x="29" y="2392"/>
                    <a:pt x="29" y="2392"/>
                  </a:cubicBezTo>
                  <a:cubicBezTo>
                    <a:pt x="2421" y="2392"/>
                    <a:pt x="2421" y="2392"/>
                    <a:pt x="2421" y="2392"/>
                  </a:cubicBezTo>
                  <a:cubicBezTo>
                    <a:pt x="2421" y="2312"/>
                    <a:pt x="2421" y="2312"/>
                    <a:pt x="2421" y="2312"/>
                  </a:cubicBezTo>
                  <a:cubicBezTo>
                    <a:pt x="2023" y="2312"/>
                    <a:pt x="2023" y="2312"/>
                    <a:pt x="2023" y="2312"/>
                  </a:cubicBezTo>
                  <a:lnTo>
                    <a:pt x="2023" y="1373"/>
                  </a:lnTo>
                  <a:close/>
                  <a:moveTo>
                    <a:pt x="1863" y="239"/>
                  </a:moveTo>
                  <a:cubicBezTo>
                    <a:pt x="2203" y="239"/>
                    <a:pt x="2203" y="239"/>
                    <a:pt x="2203" y="239"/>
                  </a:cubicBezTo>
                  <a:cubicBezTo>
                    <a:pt x="2139" y="398"/>
                    <a:pt x="2139" y="398"/>
                    <a:pt x="2139" y="398"/>
                  </a:cubicBezTo>
                  <a:cubicBezTo>
                    <a:pt x="2203" y="558"/>
                    <a:pt x="2203" y="558"/>
                    <a:pt x="2203" y="558"/>
                  </a:cubicBezTo>
                  <a:cubicBezTo>
                    <a:pt x="1743" y="558"/>
                    <a:pt x="1743" y="558"/>
                    <a:pt x="1743" y="558"/>
                  </a:cubicBezTo>
                  <a:cubicBezTo>
                    <a:pt x="1743" y="478"/>
                    <a:pt x="1743" y="478"/>
                    <a:pt x="1743" y="478"/>
                  </a:cubicBezTo>
                  <a:cubicBezTo>
                    <a:pt x="1863" y="478"/>
                    <a:pt x="1863" y="478"/>
                    <a:pt x="1863" y="478"/>
                  </a:cubicBezTo>
                  <a:lnTo>
                    <a:pt x="1863" y="239"/>
                  </a:lnTo>
                  <a:close/>
                  <a:moveTo>
                    <a:pt x="1265" y="79"/>
                  </a:moveTo>
                  <a:cubicBezTo>
                    <a:pt x="1783" y="79"/>
                    <a:pt x="1783" y="79"/>
                    <a:pt x="1783" y="79"/>
                  </a:cubicBezTo>
                  <a:cubicBezTo>
                    <a:pt x="1783" y="398"/>
                    <a:pt x="1783" y="398"/>
                    <a:pt x="1783" y="398"/>
                  </a:cubicBezTo>
                  <a:cubicBezTo>
                    <a:pt x="1265" y="398"/>
                    <a:pt x="1265" y="398"/>
                    <a:pt x="1265" y="398"/>
                  </a:cubicBezTo>
                  <a:lnTo>
                    <a:pt x="1265" y="79"/>
                  </a:lnTo>
                  <a:close/>
                  <a:moveTo>
                    <a:pt x="826" y="2312"/>
                  </a:moveTo>
                  <a:cubicBezTo>
                    <a:pt x="707" y="2312"/>
                    <a:pt x="707" y="2312"/>
                    <a:pt x="707" y="2312"/>
                  </a:cubicBezTo>
                  <a:cubicBezTo>
                    <a:pt x="707" y="1754"/>
                    <a:pt x="707" y="1754"/>
                    <a:pt x="707" y="1754"/>
                  </a:cubicBezTo>
                  <a:cubicBezTo>
                    <a:pt x="627" y="1754"/>
                    <a:pt x="627" y="1754"/>
                    <a:pt x="627" y="1754"/>
                  </a:cubicBezTo>
                  <a:cubicBezTo>
                    <a:pt x="627" y="2312"/>
                    <a:pt x="627" y="2312"/>
                    <a:pt x="627" y="2312"/>
                  </a:cubicBezTo>
                  <a:cubicBezTo>
                    <a:pt x="507" y="2312"/>
                    <a:pt x="507" y="2312"/>
                    <a:pt x="507" y="2312"/>
                  </a:cubicBezTo>
                  <a:cubicBezTo>
                    <a:pt x="507" y="1338"/>
                    <a:pt x="507" y="1338"/>
                    <a:pt x="507" y="1338"/>
                  </a:cubicBezTo>
                  <a:cubicBezTo>
                    <a:pt x="101" y="968"/>
                    <a:pt x="101" y="968"/>
                    <a:pt x="101" y="968"/>
                  </a:cubicBezTo>
                  <a:cubicBezTo>
                    <a:pt x="90" y="958"/>
                    <a:pt x="88" y="940"/>
                    <a:pt x="96" y="927"/>
                  </a:cubicBezTo>
                  <a:cubicBezTo>
                    <a:pt x="101" y="920"/>
                    <a:pt x="109" y="915"/>
                    <a:pt x="119" y="914"/>
                  </a:cubicBezTo>
                  <a:cubicBezTo>
                    <a:pt x="128" y="912"/>
                    <a:pt x="137" y="915"/>
                    <a:pt x="143" y="921"/>
                  </a:cubicBezTo>
                  <a:cubicBezTo>
                    <a:pt x="452" y="1196"/>
                    <a:pt x="452" y="1196"/>
                    <a:pt x="452" y="1196"/>
                  </a:cubicBezTo>
                  <a:cubicBezTo>
                    <a:pt x="847" y="1196"/>
                    <a:pt x="847" y="1196"/>
                    <a:pt x="847" y="1196"/>
                  </a:cubicBezTo>
                  <a:cubicBezTo>
                    <a:pt x="1144" y="1558"/>
                    <a:pt x="1144" y="1558"/>
                    <a:pt x="1144" y="1558"/>
                  </a:cubicBezTo>
                  <a:cubicBezTo>
                    <a:pt x="1155" y="1572"/>
                    <a:pt x="1154" y="1592"/>
                    <a:pt x="1140" y="1604"/>
                  </a:cubicBezTo>
                  <a:cubicBezTo>
                    <a:pt x="1126" y="1615"/>
                    <a:pt x="1106" y="1613"/>
                    <a:pt x="1094" y="1600"/>
                  </a:cubicBezTo>
                  <a:cubicBezTo>
                    <a:pt x="826" y="1287"/>
                    <a:pt x="826" y="1287"/>
                    <a:pt x="826" y="1287"/>
                  </a:cubicBezTo>
                  <a:lnTo>
                    <a:pt x="826" y="2312"/>
                  </a:lnTo>
                  <a:close/>
                  <a:moveTo>
                    <a:pt x="1544" y="2312"/>
                  </a:moveTo>
                  <a:cubicBezTo>
                    <a:pt x="906" y="2312"/>
                    <a:pt x="906" y="2312"/>
                    <a:pt x="906" y="2312"/>
                  </a:cubicBezTo>
                  <a:cubicBezTo>
                    <a:pt x="906" y="1503"/>
                    <a:pt x="906" y="1503"/>
                    <a:pt x="906" y="1503"/>
                  </a:cubicBezTo>
                  <a:cubicBezTo>
                    <a:pt x="1034" y="1651"/>
                    <a:pt x="1034" y="1651"/>
                    <a:pt x="1034" y="1651"/>
                  </a:cubicBezTo>
                  <a:cubicBezTo>
                    <a:pt x="1071" y="1695"/>
                    <a:pt x="1134" y="1703"/>
                    <a:pt x="1181" y="1672"/>
                  </a:cubicBezTo>
                  <a:cubicBezTo>
                    <a:pt x="1183" y="1671"/>
                    <a:pt x="1184" y="1669"/>
                    <a:pt x="1185" y="1668"/>
                  </a:cubicBezTo>
                  <a:cubicBezTo>
                    <a:pt x="1185" y="1993"/>
                    <a:pt x="1185" y="1993"/>
                    <a:pt x="1185" y="1993"/>
                  </a:cubicBezTo>
                  <a:cubicBezTo>
                    <a:pt x="1265" y="1993"/>
                    <a:pt x="1265" y="1993"/>
                    <a:pt x="1265" y="1993"/>
                  </a:cubicBezTo>
                  <a:cubicBezTo>
                    <a:pt x="1265" y="1668"/>
                    <a:pt x="1265" y="1668"/>
                    <a:pt x="1265" y="1668"/>
                  </a:cubicBezTo>
                  <a:cubicBezTo>
                    <a:pt x="1267" y="1670"/>
                    <a:pt x="1268" y="1671"/>
                    <a:pt x="1270" y="1672"/>
                  </a:cubicBezTo>
                  <a:cubicBezTo>
                    <a:pt x="1317" y="1703"/>
                    <a:pt x="1380" y="1695"/>
                    <a:pt x="1417" y="1652"/>
                  </a:cubicBezTo>
                  <a:cubicBezTo>
                    <a:pt x="1544" y="1503"/>
                    <a:pt x="1544" y="1503"/>
                    <a:pt x="1544" y="1503"/>
                  </a:cubicBezTo>
                  <a:lnTo>
                    <a:pt x="1544" y="2312"/>
                  </a:lnTo>
                  <a:close/>
                  <a:moveTo>
                    <a:pt x="1943" y="2312"/>
                  </a:moveTo>
                  <a:cubicBezTo>
                    <a:pt x="1823" y="2312"/>
                    <a:pt x="1823" y="2312"/>
                    <a:pt x="1823" y="2312"/>
                  </a:cubicBezTo>
                  <a:cubicBezTo>
                    <a:pt x="1823" y="1754"/>
                    <a:pt x="1823" y="1754"/>
                    <a:pt x="1823" y="1754"/>
                  </a:cubicBezTo>
                  <a:cubicBezTo>
                    <a:pt x="1743" y="1754"/>
                    <a:pt x="1743" y="1754"/>
                    <a:pt x="1743" y="1754"/>
                  </a:cubicBezTo>
                  <a:cubicBezTo>
                    <a:pt x="1743" y="2312"/>
                    <a:pt x="1743" y="2312"/>
                    <a:pt x="1743" y="2312"/>
                  </a:cubicBezTo>
                  <a:cubicBezTo>
                    <a:pt x="1624" y="2312"/>
                    <a:pt x="1624" y="2312"/>
                    <a:pt x="1624" y="2312"/>
                  </a:cubicBezTo>
                  <a:cubicBezTo>
                    <a:pt x="1624" y="1287"/>
                    <a:pt x="1624" y="1287"/>
                    <a:pt x="1624" y="1287"/>
                  </a:cubicBezTo>
                  <a:cubicBezTo>
                    <a:pt x="1356" y="1600"/>
                    <a:pt x="1356" y="1600"/>
                    <a:pt x="1356" y="1600"/>
                  </a:cubicBezTo>
                  <a:cubicBezTo>
                    <a:pt x="1345" y="1612"/>
                    <a:pt x="1327" y="1615"/>
                    <a:pt x="1313" y="1606"/>
                  </a:cubicBezTo>
                  <a:cubicBezTo>
                    <a:pt x="1306" y="1601"/>
                    <a:pt x="1301" y="1593"/>
                    <a:pt x="1299" y="1583"/>
                  </a:cubicBezTo>
                  <a:cubicBezTo>
                    <a:pt x="1298" y="1574"/>
                    <a:pt x="1301" y="1565"/>
                    <a:pt x="1306" y="1558"/>
                  </a:cubicBezTo>
                  <a:cubicBezTo>
                    <a:pt x="1603" y="1196"/>
                    <a:pt x="1603" y="1196"/>
                    <a:pt x="1603" y="1196"/>
                  </a:cubicBezTo>
                  <a:cubicBezTo>
                    <a:pt x="1998" y="1196"/>
                    <a:pt x="1998" y="1196"/>
                    <a:pt x="1998" y="1196"/>
                  </a:cubicBezTo>
                  <a:cubicBezTo>
                    <a:pt x="2307" y="921"/>
                    <a:pt x="2307" y="921"/>
                    <a:pt x="2307" y="921"/>
                  </a:cubicBezTo>
                  <a:cubicBezTo>
                    <a:pt x="2313" y="915"/>
                    <a:pt x="2323" y="912"/>
                    <a:pt x="2332" y="913"/>
                  </a:cubicBezTo>
                  <a:cubicBezTo>
                    <a:pt x="2341" y="915"/>
                    <a:pt x="2349" y="920"/>
                    <a:pt x="2354" y="928"/>
                  </a:cubicBezTo>
                  <a:cubicBezTo>
                    <a:pt x="2363" y="941"/>
                    <a:pt x="2360" y="958"/>
                    <a:pt x="2349" y="968"/>
                  </a:cubicBezTo>
                  <a:cubicBezTo>
                    <a:pt x="1943" y="1338"/>
                    <a:pt x="1943" y="1338"/>
                    <a:pt x="1943" y="1338"/>
                  </a:cubicBezTo>
                  <a:lnTo>
                    <a:pt x="1943" y="2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BA8BD0-2B13-4A96-9503-5641B62007AF}"/>
              </a:ext>
            </a:extLst>
          </p:cNvPr>
          <p:cNvGrpSpPr/>
          <p:nvPr/>
        </p:nvGrpSpPr>
        <p:grpSpPr>
          <a:xfrm>
            <a:off x="3090702" y="4118991"/>
            <a:ext cx="1014032" cy="851636"/>
            <a:chOff x="3028951" y="4581526"/>
            <a:chExt cx="1704975" cy="1431925"/>
          </a:xfrm>
          <a:solidFill>
            <a:srgbClr val="212F3F"/>
          </a:solidFill>
        </p:grpSpPr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E1551147-726F-43DE-8886-DF86FBC66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8951" y="4581526"/>
              <a:ext cx="1704975" cy="1431925"/>
            </a:xfrm>
            <a:custGeom>
              <a:avLst/>
              <a:gdLst>
                <a:gd name="T0" fmla="*/ 1917 w 1924"/>
                <a:gd name="T1" fmla="*/ 783 h 1600"/>
                <a:gd name="T2" fmla="*/ 994 w 1924"/>
                <a:gd name="T3" fmla="*/ 257 h 1600"/>
                <a:gd name="T4" fmla="*/ 994 w 1924"/>
                <a:gd name="T5" fmla="*/ 0 h 1600"/>
                <a:gd name="T6" fmla="*/ 930 w 1924"/>
                <a:gd name="T7" fmla="*/ 0 h 1600"/>
                <a:gd name="T8" fmla="*/ 930 w 1924"/>
                <a:gd name="T9" fmla="*/ 257 h 1600"/>
                <a:gd name="T10" fmla="*/ 7 w 1924"/>
                <a:gd name="T11" fmla="*/ 783 h 1600"/>
                <a:gd name="T12" fmla="*/ 7 w 1924"/>
                <a:gd name="T13" fmla="*/ 817 h 1600"/>
                <a:gd name="T14" fmla="*/ 930 w 1924"/>
                <a:gd name="T15" fmla="*/ 1343 h 1600"/>
                <a:gd name="T16" fmla="*/ 930 w 1924"/>
                <a:gd name="T17" fmla="*/ 1600 h 1600"/>
                <a:gd name="T18" fmla="*/ 994 w 1924"/>
                <a:gd name="T19" fmla="*/ 1600 h 1600"/>
                <a:gd name="T20" fmla="*/ 994 w 1924"/>
                <a:gd name="T21" fmla="*/ 1343 h 1600"/>
                <a:gd name="T22" fmla="*/ 1917 w 1924"/>
                <a:gd name="T23" fmla="*/ 817 h 1600"/>
                <a:gd name="T24" fmla="*/ 1917 w 1924"/>
                <a:gd name="T25" fmla="*/ 783 h 1600"/>
                <a:gd name="T26" fmla="*/ 72 w 1924"/>
                <a:gd name="T27" fmla="*/ 800 h 1600"/>
                <a:gd name="T28" fmla="*/ 623 w 1924"/>
                <a:gd name="T29" fmla="*/ 375 h 1600"/>
                <a:gd name="T30" fmla="*/ 420 w 1924"/>
                <a:gd name="T31" fmla="*/ 768 h 1600"/>
                <a:gd name="T32" fmla="*/ 162 w 1924"/>
                <a:gd name="T33" fmla="*/ 768 h 1600"/>
                <a:gd name="T34" fmla="*/ 162 w 1924"/>
                <a:gd name="T35" fmla="*/ 832 h 1600"/>
                <a:gd name="T36" fmla="*/ 420 w 1924"/>
                <a:gd name="T37" fmla="*/ 832 h 1600"/>
                <a:gd name="T38" fmla="*/ 623 w 1924"/>
                <a:gd name="T39" fmla="*/ 1225 h 1600"/>
                <a:gd name="T40" fmla="*/ 72 w 1924"/>
                <a:gd name="T41" fmla="*/ 800 h 1600"/>
                <a:gd name="T42" fmla="*/ 930 w 1924"/>
                <a:gd name="T43" fmla="*/ 1088 h 1600"/>
                <a:gd name="T44" fmla="*/ 930 w 1924"/>
                <a:gd name="T45" fmla="*/ 1278 h 1600"/>
                <a:gd name="T46" fmla="*/ 484 w 1924"/>
                <a:gd name="T47" fmla="*/ 832 h 1600"/>
                <a:gd name="T48" fmla="*/ 674 w 1924"/>
                <a:gd name="T49" fmla="*/ 832 h 1600"/>
                <a:gd name="T50" fmla="*/ 674 w 1924"/>
                <a:gd name="T51" fmla="*/ 768 h 1600"/>
                <a:gd name="T52" fmla="*/ 484 w 1924"/>
                <a:gd name="T53" fmla="*/ 768 h 1600"/>
                <a:gd name="T54" fmla="*/ 930 w 1924"/>
                <a:gd name="T55" fmla="*/ 322 h 1600"/>
                <a:gd name="T56" fmla="*/ 930 w 1924"/>
                <a:gd name="T57" fmla="*/ 512 h 1600"/>
                <a:gd name="T58" fmla="*/ 994 w 1924"/>
                <a:gd name="T59" fmla="*/ 512 h 1600"/>
                <a:gd name="T60" fmla="*/ 994 w 1924"/>
                <a:gd name="T61" fmla="*/ 322 h 1600"/>
                <a:gd name="T62" fmla="*/ 1440 w 1924"/>
                <a:gd name="T63" fmla="*/ 768 h 1600"/>
                <a:gd name="T64" fmla="*/ 1250 w 1924"/>
                <a:gd name="T65" fmla="*/ 768 h 1600"/>
                <a:gd name="T66" fmla="*/ 1250 w 1924"/>
                <a:gd name="T67" fmla="*/ 832 h 1600"/>
                <a:gd name="T68" fmla="*/ 1440 w 1924"/>
                <a:gd name="T69" fmla="*/ 832 h 1600"/>
                <a:gd name="T70" fmla="*/ 994 w 1924"/>
                <a:gd name="T71" fmla="*/ 1278 h 1600"/>
                <a:gd name="T72" fmla="*/ 994 w 1924"/>
                <a:gd name="T73" fmla="*/ 1088 h 1600"/>
                <a:gd name="T74" fmla="*/ 930 w 1924"/>
                <a:gd name="T75" fmla="*/ 1088 h 1600"/>
                <a:gd name="T76" fmla="*/ 1852 w 1924"/>
                <a:gd name="T77" fmla="*/ 800 h 1600"/>
                <a:gd name="T78" fmla="*/ 1301 w 1924"/>
                <a:gd name="T79" fmla="*/ 1225 h 1600"/>
                <a:gd name="T80" fmla="*/ 1504 w 1924"/>
                <a:gd name="T81" fmla="*/ 832 h 1600"/>
                <a:gd name="T82" fmla="*/ 1762 w 1924"/>
                <a:gd name="T83" fmla="*/ 832 h 1600"/>
                <a:gd name="T84" fmla="*/ 1762 w 1924"/>
                <a:gd name="T85" fmla="*/ 768 h 1600"/>
                <a:gd name="T86" fmla="*/ 1504 w 1924"/>
                <a:gd name="T87" fmla="*/ 768 h 1600"/>
                <a:gd name="T88" fmla="*/ 1301 w 1924"/>
                <a:gd name="T89" fmla="*/ 375 h 1600"/>
                <a:gd name="T90" fmla="*/ 1852 w 1924"/>
                <a:gd name="T91" fmla="*/ 8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24" h="1600">
                  <a:moveTo>
                    <a:pt x="1917" y="783"/>
                  </a:moveTo>
                  <a:cubicBezTo>
                    <a:pt x="1717" y="464"/>
                    <a:pt x="1370" y="266"/>
                    <a:pt x="994" y="257"/>
                  </a:cubicBezTo>
                  <a:cubicBezTo>
                    <a:pt x="994" y="0"/>
                    <a:pt x="994" y="0"/>
                    <a:pt x="994" y="0"/>
                  </a:cubicBezTo>
                  <a:cubicBezTo>
                    <a:pt x="930" y="0"/>
                    <a:pt x="930" y="0"/>
                    <a:pt x="930" y="0"/>
                  </a:cubicBezTo>
                  <a:cubicBezTo>
                    <a:pt x="930" y="257"/>
                    <a:pt x="930" y="257"/>
                    <a:pt x="930" y="257"/>
                  </a:cubicBezTo>
                  <a:cubicBezTo>
                    <a:pt x="554" y="266"/>
                    <a:pt x="207" y="464"/>
                    <a:pt x="7" y="783"/>
                  </a:cubicBezTo>
                  <a:cubicBezTo>
                    <a:pt x="0" y="793"/>
                    <a:pt x="0" y="807"/>
                    <a:pt x="7" y="817"/>
                  </a:cubicBezTo>
                  <a:cubicBezTo>
                    <a:pt x="207" y="1136"/>
                    <a:pt x="554" y="1334"/>
                    <a:pt x="930" y="1343"/>
                  </a:cubicBezTo>
                  <a:cubicBezTo>
                    <a:pt x="930" y="1600"/>
                    <a:pt x="930" y="1600"/>
                    <a:pt x="930" y="1600"/>
                  </a:cubicBezTo>
                  <a:cubicBezTo>
                    <a:pt x="994" y="1600"/>
                    <a:pt x="994" y="1600"/>
                    <a:pt x="994" y="1600"/>
                  </a:cubicBezTo>
                  <a:cubicBezTo>
                    <a:pt x="994" y="1343"/>
                    <a:pt x="994" y="1343"/>
                    <a:pt x="994" y="1343"/>
                  </a:cubicBezTo>
                  <a:cubicBezTo>
                    <a:pt x="1370" y="1334"/>
                    <a:pt x="1717" y="1136"/>
                    <a:pt x="1917" y="817"/>
                  </a:cubicBezTo>
                  <a:cubicBezTo>
                    <a:pt x="1924" y="807"/>
                    <a:pt x="1924" y="793"/>
                    <a:pt x="1917" y="783"/>
                  </a:cubicBezTo>
                  <a:close/>
                  <a:moveTo>
                    <a:pt x="72" y="800"/>
                  </a:moveTo>
                  <a:cubicBezTo>
                    <a:pt x="203" y="600"/>
                    <a:pt x="397" y="450"/>
                    <a:pt x="623" y="375"/>
                  </a:cubicBezTo>
                  <a:cubicBezTo>
                    <a:pt x="503" y="471"/>
                    <a:pt x="429" y="614"/>
                    <a:pt x="420" y="768"/>
                  </a:cubicBezTo>
                  <a:cubicBezTo>
                    <a:pt x="162" y="768"/>
                    <a:pt x="162" y="768"/>
                    <a:pt x="162" y="768"/>
                  </a:cubicBezTo>
                  <a:cubicBezTo>
                    <a:pt x="162" y="832"/>
                    <a:pt x="162" y="832"/>
                    <a:pt x="162" y="832"/>
                  </a:cubicBezTo>
                  <a:cubicBezTo>
                    <a:pt x="420" y="832"/>
                    <a:pt x="420" y="832"/>
                    <a:pt x="420" y="832"/>
                  </a:cubicBezTo>
                  <a:cubicBezTo>
                    <a:pt x="429" y="986"/>
                    <a:pt x="503" y="1129"/>
                    <a:pt x="623" y="1225"/>
                  </a:cubicBezTo>
                  <a:cubicBezTo>
                    <a:pt x="397" y="1150"/>
                    <a:pt x="203" y="1000"/>
                    <a:pt x="72" y="800"/>
                  </a:cubicBezTo>
                  <a:close/>
                  <a:moveTo>
                    <a:pt x="930" y="1088"/>
                  </a:moveTo>
                  <a:cubicBezTo>
                    <a:pt x="930" y="1278"/>
                    <a:pt x="930" y="1278"/>
                    <a:pt x="930" y="1278"/>
                  </a:cubicBezTo>
                  <a:cubicBezTo>
                    <a:pt x="691" y="1262"/>
                    <a:pt x="500" y="1071"/>
                    <a:pt x="484" y="832"/>
                  </a:cubicBezTo>
                  <a:cubicBezTo>
                    <a:pt x="674" y="832"/>
                    <a:pt x="674" y="832"/>
                    <a:pt x="674" y="832"/>
                  </a:cubicBezTo>
                  <a:cubicBezTo>
                    <a:pt x="674" y="768"/>
                    <a:pt x="674" y="768"/>
                    <a:pt x="674" y="768"/>
                  </a:cubicBezTo>
                  <a:cubicBezTo>
                    <a:pt x="484" y="768"/>
                    <a:pt x="484" y="768"/>
                    <a:pt x="484" y="768"/>
                  </a:cubicBezTo>
                  <a:cubicBezTo>
                    <a:pt x="500" y="529"/>
                    <a:pt x="691" y="338"/>
                    <a:pt x="930" y="322"/>
                  </a:cubicBezTo>
                  <a:cubicBezTo>
                    <a:pt x="930" y="512"/>
                    <a:pt x="930" y="512"/>
                    <a:pt x="930" y="512"/>
                  </a:cubicBezTo>
                  <a:cubicBezTo>
                    <a:pt x="994" y="512"/>
                    <a:pt x="994" y="512"/>
                    <a:pt x="994" y="512"/>
                  </a:cubicBezTo>
                  <a:cubicBezTo>
                    <a:pt x="994" y="322"/>
                    <a:pt x="994" y="322"/>
                    <a:pt x="994" y="322"/>
                  </a:cubicBezTo>
                  <a:cubicBezTo>
                    <a:pt x="1233" y="338"/>
                    <a:pt x="1424" y="529"/>
                    <a:pt x="1440" y="768"/>
                  </a:cubicBezTo>
                  <a:cubicBezTo>
                    <a:pt x="1250" y="768"/>
                    <a:pt x="1250" y="768"/>
                    <a:pt x="1250" y="768"/>
                  </a:cubicBezTo>
                  <a:cubicBezTo>
                    <a:pt x="1250" y="832"/>
                    <a:pt x="1250" y="832"/>
                    <a:pt x="1250" y="832"/>
                  </a:cubicBezTo>
                  <a:cubicBezTo>
                    <a:pt x="1440" y="832"/>
                    <a:pt x="1440" y="832"/>
                    <a:pt x="1440" y="832"/>
                  </a:cubicBezTo>
                  <a:cubicBezTo>
                    <a:pt x="1424" y="1071"/>
                    <a:pt x="1233" y="1262"/>
                    <a:pt x="994" y="1278"/>
                  </a:cubicBezTo>
                  <a:cubicBezTo>
                    <a:pt x="994" y="1088"/>
                    <a:pt x="994" y="1088"/>
                    <a:pt x="994" y="1088"/>
                  </a:cubicBezTo>
                  <a:lnTo>
                    <a:pt x="930" y="1088"/>
                  </a:lnTo>
                  <a:close/>
                  <a:moveTo>
                    <a:pt x="1852" y="800"/>
                  </a:moveTo>
                  <a:cubicBezTo>
                    <a:pt x="1721" y="1000"/>
                    <a:pt x="1527" y="1150"/>
                    <a:pt x="1301" y="1225"/>
                  </a:cubicBezTo>
                  <a:cubicBezTo>
                    <a:pt x="1421" y="1129"/>
                    <a:pt x="1495" y="986"/>
                    <a:pt x="1504" y="832"/>
                  </a:cubicBezTo>
                  <a:cubicBezTo>
                    <a:pt x="1762" y="832"/>
                    <a:pt x="1762" y="832"/>
                    <a:pt x="1762" y="832"/>
                  </a:cubicBezTo>
                  <a:cubicBezTo>
                    <a:pt x="1762" y="768"/>
                    <a:pt x="1762" y="768"/>
                    <a:pt x="1762" y="768"/>
                  </a:cubicBezTo>
                  <a:cubicBezTo>
                    <a:pt x="1504" y="768"/>
                    <a:pt x="1504" y="768"/>
                    <a:pt x="1504" y="768"/>
                  </a:cubicBezTo>
                  <a:cubicBezTo>
                    <a:pt x="1495" y="614"/>
                    <a:pt x="1421" y="471"/>
                    <a:pt x="1301" y="375"/>
                  </a:cubicBezTo>
                  <a:cubicBezTo>
                    <a:pt x="1527" y="450"/>
                    <a:pt x="1721" y="600"/>
                    <a:pt x="1852" y="8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828C1254-0C18-4F95-BE12-313896A1D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3001" y="5097463"/>
              <a:ext cx="396875" cy="400050"/>
            </a:xfrm>
            <a:custGeom>
              <a:avLst/>
              <a:gdLst>
                <a:gd name="T0" fmla="*/ 224 w 448"/>
                <a:gd name="T1" fmla="*/ 0 h 448"/>
                <a:gd name="T2" fmla="*/ 0 w 448"/>
                <a:gd name="T3" fmla="*/ 224 h 448"/>
                <a:gd name="T4" fmla="*/ 224 w 448"/>
                <a:gd name="T5" fmla="*/ 448 h 448"/>
                <a:gd name="T6" fmla="*/ 448 w 448"/>
                <a:gd name="T7" fmla="*/ 224 h 448"/>
                <a:gd name="T8" fmla="*/ 224 w 448"/>
                <a:gd name="T9" fmla="*/ 0 h 448"/>
                <a:gd name="T10" fmla="*/ 224 w 448"/>
                <a:gd name="T11" fmla="*/ 384 h 448"/>
                <a:gd name="T12" fmla="*/ 64 w 448"/>
                <a:gd name="T13" fmla="*/ 224 h 448"/>
                <a:gd name="T14" fmla="*/ 224 w 448"/>
                <a:gd name="T15" fmla="*/ 64 h 448"/>
                <a:gd name="T16" fmla="*/ 384 w 448"/>
                <a:gd name="T17" fmla="*/ 224 h 448"/>
                <a:gd name="T18" fmla="*/ 224 w 448"/>
                <a:gd name="T19" fmla="*/ 384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448">
                  <a:moveTo>
                    <a:pt x="224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8"/>
                    <a:pt x="100" y="448"/>
                    <a:pt x="224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0"/>
                    <a:pt x="348" y="0"/>
                    <a:pt x="224" y="0"/>
                  </a:cubicBezTo>
                  <a:close/>
                  <a:moveTo>
                    <a:pt x="224" y="384"/>
                  </a:moveTo>
                  <a:cubicBezTo>
                    <a:pt x="136" y="384"/>
                    <a:pt x="64" y="312"/>
                    <a:pt x="64" y="224"/>
                  </a:cubicBezTo>
                  <a:cubicBezTo>
                    <a:pt x="64" y="136"/>
                    <a:pt x="136" y="64"/>
                    <a:pt x="224" y="64"/>
                  </a:cubicBezTo>
                  <a:cubicBezTo>
                    <a:pt x="312" y="64"/>
                    <a:pt x="384" y="136"/>
                    <a:pt x="384" y="224"/>
                  </a:cubicBezTo>
                  <a:cubicBezTo>
                    <a:pt x="384" y="312"/>
                    <a:pt x="312" y="384"/>
                    <a:pt x="224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B87E2D14-927E-4195-87C0-DB3E6537A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6" y="4581526"/>
              <a:ext cx="255588" cy="257175"/>
            </a:xfrm>
            <a:custGeom>
              <a:avLst/>
              <a:gdLst>
                <a:gd name="T0" fmla="*/ 32 w 288"/>
                <a:gd name="T1" fmla="*/ 0 h 288"/>
                <a:gd name="T2" fmla="*/ 0 w 288"/>
                <a:gd name="T3" fmla="*/ 32 h 288"/>
                <a:gd name="T4" fmla="*/ 0 w 288"/>
                <a:gd name="T5" fmla="*/ 288 h 288"/>
                <a:gd name="T6" fmla="*/ 64 w 288"/>
                <a:gd name="T7" fmla="*/ 288 h 288"/>
                <a:gd name="T8" fmla="*/ 64 w 288"/>
                <a:gd name="T9" fmla="*/ 64 h 288"/>
                <a:gd name="T10" fmla="*/ 288 w 288"/>
                <a:gd name="T11" fmla="*/ 64 h 288"/>
                <a:gd name="T12" fmla="*/ 288 w 288"/>
                <a:gd name="T13" fmla="*/ 0 h 288"/>
                <a:gd name="T14" fmla="*/ 32 w 288"/>
                <a:gd name="T1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64" y="288"/>
                    <a:pt x="64" y="288"/>
                    <a:pt x="64" y="288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8FF1468A-C24F-4663-AA14-1C54168D0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4581526"/>
              <a:ext cx="255588" cy="257175"/>
            </a:xfrm>
            <a:custGeom>
              <a:avLst/>
              <a:gdLst>
                <a:gd name="T0" fmla="*/ 256 w 288"/>
                <a:gd name="T1" fmla="*/ 0 h 288"/>
                <a:gd name="T2" fmla="*/ 0 w 288"/>
                <a:gd name="T3" fmla="*/ 0 h 288"/>
                <a:gd name="T4" fmla="*/ 0 w 288"/>
                <a:gd name="T5" fmla="*/ 64 h 288"/>
                <a:gd name="T6" fmla="*/ 224 w 288"/>
                <a:gd name="T7" fmla="*/ 64 h 288"/>
                <a:gd name="T8" fmla="*/ 224 w 288"/>
                <a:gd name="T9" fmla="*/ 288 h 288"/>
                <a:gd name="T10" fmla="*/ 288 w 288"/>
                <a:gd name="T11" fmla="*/ 288 h 288"/>
                <a:gd name="T12" fmla="*/ 288 w 288"/>
                <a:gd name="T13" fmla="*/ 32 h 288"/>
                <a:gd name="T14" fmla="*/ 256 w 288"/>
                <a:gd name="T1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25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24" y="288"/>
                    <a:pt x="224" y="288"/>
                    <a:pt x="224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32"/>
                    <a:pt x="288" y="32"/>
                    <a:pt x="288" y="32"/>
                  </a:cubicBezTo>
                  <a:cubicBezTo>
                    <a:pt x="288" y="14"/>
                    <a:pt x="274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CE1BBFAD-6245-4B70-8113-4C0B968D1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5756276"/>
              <a:ext cx="255588" cy="257175"/>
            </a:xfrm>
            <a:custGeom>
              <a:avLst/>
              <a:gdLst>
                <a:gd name="T0" fmla="*/ 224 w 288"/>
                <a:gd name="T1" fmla="*/ 0 h 288"/>
                <a:gd name="T2" fmla="*/ 224 w 288"/>
                <a:gd name="T3" fmla="*/ 224 h 288"/>
                <a:gd name="T4" fmla="*/ 0 w 288"/>
                <a:gd name="T5" fmla="*/ 224 h 288"/>
                <a:gd name="T6" fmla="*/ 0 w 288"/>
                <a:gd name="T7" fmla="*/ 288 h 288"/>
                <a:gd name="T8" fmla="*/ 256 w 288"/>
                <a:gd name="T9" fmla="*/ 288 h 288"/>
                <a:gd name="T10" fmla="*/ 288 w 288"/>
                <a:gd name="T11" fmla="*/ 256 h 288"/>
                <a:gd name="T12" fmla="*/ 288 w 288"/>
                <a:gd name="T13" fmla="*/ 0 h 288"/>
                <a:gd name="T14" fmla="*/ 224 w 288"/>
                <a:gd name="T15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224" y="0"/>
                  </a:moveTo>
                  <a:cubicBezTo>
                    <a:pt x="224" y="224"/>
                    <a:pt x="224" y="224"/>
                    <a:pt x="224" y="22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56" y="288"/>
                    <a:pt x="256" y="288"/>
                    <a:pt x="256" y="288"/>
                  </a:cubicBezTo>
                  <a:cubicBezTo>
                    <a:pt x="274" y="288"/>
                    <a:pt x="288" y="274"/>
                    <a:pt x="288" y="256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02482CF9-C0C5-4F6B-9DE5-030F7884B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6" y="5756276"/>
              <a:ext cx="255588" cy="257175"/>
            </a:xfrm>
            <a:custGeom>
              <a:avLst/>
              <a:gdLst>
                <a:gd name="T0" fmla="*/ 64 w 288"/>
                <a:gd name="T1" fmla="*/ 224 h 288"/>
                <a:gd name="T2" fmla="*/ 64 w 288"/>
                <a:gd name="T3" fmla="*/ 0 h 288"/>
                <a:gd name="T4" fmla="*/ 0 w 288"/>
                <a:gd name="T5" fmla="*/ 0 h 288"/>
                <a:gd name="T6" fmla="*/ 0 w 288"/>
                <a:gd name="T7" fmla="*/ 256 h 288"/>
                <a:gd name="T8" fmla="*/ 32 w 288"/>
                <a:gd name="T9" fmla="*/ 288 h 288"/>
                <a:gd name="T10" fmla="*/ 288 w 288"/>
                <a:gd name="T11" fmla="*/ 288 h 288"/>
                <a:gd name="T12" fmla="*/ 288 w 288"/>
                <a:gd name="T13" fmla="*/ 224 h 288"/>
                <a:gd name="T14" fmla="*/ 64 w 288"/>
                <a:gd name="T15" fmla="*/ 22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64" y="224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274"/>
                    <a:pt x="14" y="288"/>
                    <a:pt x="32" y="288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8" y="224"/>
                    <a:pt x="288" y="224"/>
                    <a:pt x="288" y="224"/>
                  </a:cubicBezTo>
                  <a:lnTo>
                    <a:pt x="64" y="2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801132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phic 60">
            <a:extLst>
              <a:ext uri="{FF2B5EF4-FFF2-40B4-BE49-F238E27FC236}">
                <a16:creationId xmlns:a16="http://schemas.microsoft.com/office/drawing/2014/main" id="{8D03FBF8-D9BB-4532-8154-A18C9C324D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3827"/>
          <a:stretch/>
        </p:blipFill>
        <p:spPr>
          <a:xfrm>
            <a:off x="-248856" y="1768444"/>
            <a:ext cx="14083215" cy="5556364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DA8F1A29-2340-481C-9B41-AE3D6D382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457" y="2307139"/>
            <a:ext cx="1496465" cy="1008122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E13229D0-A6C2-47FB-9576-2CF712A8C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22736" y="1519366"/>
            <a:ext cx="1073154" cy="1071962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E6C48656-FEC1-41C2-B941-4AF6C8E20F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71449" y="2034801"/>
            <a:ext cx="1018235" cy="1113055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F237DA6C-2235-44B4-B773-9F6763B42E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76398" y="1819060"/>
            <a:ext cx="1013166" cy="970728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E67FE2DB-24EC-4A1B-B34C-3A1291D135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76278" y="1027834"/>
            <a:ext cx="673553" cy="87837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9A88E23-8A9F-4277-8325-81A2D50E2D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17623" y="1768444"/>
            <a:ext cx="1444683" cy="791931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FCF1B2BE-9451-4B6D-9BB2-D5661CFEFD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431570" y="2942447"/>
            <a:ext cx="1013166" cy="878379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A21C4282-FA41-4FE6-A171-DF330C0AAC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343137" y="1202343"/>
            <a:ext cx="1499444" cy="791931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06E4A20-EC90-4C2A-91F1-23016D96EC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22" name="think-cell Slide" r:id="rId24" imgW="421" imgH="423" progId="TCLayout.ActiveDocument.1">
                  <p:embed/>
                </p:oleObj>
              </mc:Choice>
              <mc:Fallback>
                <p:oleObj name="think-cell Slide" r:id="rId24" imgW="421" imgH="42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06E4A20-EC90-4C2A-91F1-23016D96EC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0903BDD-D538-47A8-AADE-B782BA7700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4E0AF-2628-4C9E-935E-D025FC44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/>
              <a:t>Where to start | </a:t>
            </a:r>
            <a:r>
              <a:rPr lang="en-GB" dirty="0"/>
              <a:t>A Digital And Connected Mine	</a:t>
            </a:r>
            <a:endParaRPr lang="en-US" dirty="0"/>
          </a:p>
        </p:txBody>
      </p:sp>
      <p:sp>
        <p:nvSpPr>
          <p:cNvPr id="3262" name="Slide Number Placeholder 3261">
            <a:extLst>
              <a:ext uri="{FF2B5EF4-FFF2-40B4-BE49-F238E27FC236}">
                <a16:creationId xmlns:a16="http://schemas.microsoft.com/office/drawing/2014/main" id="{9BC58180-EF2B-4361-BA94-77069329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7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75E022-D7DD-41FF-877B-91052ED67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8B6063-F21C-46E0-91E1-FF33583D974D}"/>
              </a:ext>
            </a:extLst>
          </p:cNvPr>
          <p:cNvSpPr/>
          <p:nvPr/>
        </p:nvSpPr>
        <p:spPr>
          <a:xfrm>
            <a:off x="-27638" y="-119143"/>
            <a:ext cx="12247275" cy="7025599"/>
          </a:xfrm>
          <a:prstGeom prst="rect">
            <a:avLst/>
          </a:prstGeom>
          <a:gradFill flip="none" rotWithShape="1">
            <a:gsLst>
              <a:gs pos="50000">
                <a:srgbClr val="212F3F">
                  <a:alpha val="65000"/>
                </a:srgbClr>
              </a:gs>
              <a:gs pos="81000">
                <a:srgbClr val="212F3F"/>
              </a:gs>
              <a:gs pos="0">
                <a:srgbClr val="212F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38492-A8D9-4E1A-AC08-5CD135AEC22C}"/>
              </a:ext>
            </a:extLst>
          </p:cNvPr>
          <p:cNvSpPr/>
          <p:nvPr/>
        </p:nvSpPr>
        <p:spPr>
          <a:xfrm>
            <a:off x="-55275" y="4604084"/>
            <a:ext cx="12247275" cy="1076972"/>
          </a:xfrm>
          <a:prstGeom prst="rect">
            <a:avLst/>
          </a:prstGeom>
          <a:gradFill>
            <a:gsLst>
              <a:gs pos="97000">
                <a:schemeClr val="bg1">
                  <a:alpha val="0"/>
                </a:schemeClr>
              </a:gs>
              <a:gs pos="0">
                <a:srgbClr val="85C00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A9C275-5FBA-4D09-BFFD-BD5B776E0858}"/>
              </a:ext>
            </a:extLst>
          </p:cNvPr>
          <p:cNvSpPr txBox="1"/>
          <p:nvPr/>
        </p:nvSpPr>
        <p:spPr>
          <a:xfrm>
            <a:off x="334963" y="4841073"/>
            <a:ext cx="9797606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UNLOCKING V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cs typeface="Arial" panose="020B0604020202020204" pitchFamily="34" charset="0"/>
              </a:rPr>
              <a:t>ALUE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09BBD1-7278-4A19-95FF-5F793D244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5073" y="0"/>
            <a:ext cx="1056927" cy="15090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50F39-43BF-46B6-AD68-61978691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44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49781-B75D-445C-B611-3661442A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DE82C-19FF-4122-931F-2BD77445347C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07FE29-A462-41B2-8A71-96E101E2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solidFill>
                  <a:srgbClr val="3A2B26"/>
                </a:solidFill>
              </a:rPr>
              <a:t>Unlocking Value | </a:t>
            </a:r>
            <a:r>
              <a:rPr lang="en-GB" dirty="0"/>
              <a:t>Visualisation of the Value Chain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BDCDCA-66F2-4B1B-A752-A2147165FF6B}"/>
              </a:ext>
            </a:extLst>
          </p:cNvPr>
          <p:cNvSpPr/>
          <p:nvPr/>
        </p:nvSpPr>
        <p:spPr>
          <a:xfrm>
            <a:off x="0" y="1391302"/>
            <a:ext cx="12192000" cy="400110"/>
          </a:xfrm>
          <a:prstGeom prst="rect">
            <a:avLst/>
          </a:prstGeom>
          <a:solidFill>
            <a:schemeClr val="accent1"/>
          </a:solidFill>
          <a:ln>
            <a:solidFill>
              <a:srgbClr val="8FD4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The primary objective to visualise operational constraints in real time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5" name="Picture">
            <a:hlinkClick r:id="rId2"/>
            <a:extLst>
              <a:ext uri="{FF2B5EF4-FFF2-40B4-BE49-F238E27FC236}">
                <a16:creationId xmlns:a16="http://schemas.microsoft.com/office/drawing/2014/main" id="{05D8359B-30FB-4413-9455-E9D62D6C54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6" y="2135525"/>
            <a:ext cx="3774690" cy="1920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53EFA8E-425F-4200-B23C-D885021CEE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7" y="4344583"/>
            <a:ext cx="3795481" cy="1979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</p:spPr>
      </p:pic>
      <p:pic>
        <p:nvPicPr>
          <p:cNvPr id="67" name="Picture 2" descr="image001">
            <a:extLst>
              <a:ext uri="{FF2B5EF4-FFF2-40B4-BE49-F238E27FC236}">
                <a16:creationId xmlns:a16="http://schemas.microsoft.com/office/drawing/2014/main" id="{7CD09F2F-C032-4E13-86F7-B5A0DCD5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170" y="4344583"/>
            <a:ext cx="3900928" cy="1994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5F0FE76-990C-465D-A5DD-226721581C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822" y="4344583"/>
            <a:ext cx="3647216" cy="1963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87B0955-F39B-4201-BCB8-6D7E4B98A9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822" y="2135525"/>
            <a:ext cx="3647215" cy="1920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E54B0F7-4963-476B-AAC9-EDB59A703743}"/>
              </a:ext>
            </a:extLst>
          </p:cNvPr>
          <p:cNvSpPr txBox="1">
            <a:spLocks/>
          </p:cNvSpPr>
          <p:nvPr/>
        </p:nvSpPr>
        <p:spPr>
          <a:xfrm>
            <a:off x="610213" y="1881661"/>
            <a:ext cx="1230978" cy="261610"/>
          </a:xfrm>
          <a:prstGeom prst="rect">
            <a:avLst/>
          </a:prstGeom>
          <a:solidFill>
            <a:srgbClr val="FFFFFF"/>
          </a:solidFill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E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700" i="0" u="none" strike="noStrike" kern="1200" cap="none" spc="0" normalizeH="0" baseline="0" noProof="0" dirty="0">
                <a:ln>
                  <a:noFill/>
                </a:ln>
                <a:solidFill>
                  <a:srgbClr val="85C004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LEEUWPAN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2F7C1A9-4237-4112-B433-949BE10AEDD8}"/>
              </a:ext>
            </a:extLst>
          </p:cNvPr>
          <p:cNvSpPr txBox="1">
            <a:spLocks/>
          </p:cNvSpPr>
          <p:nvPr/>
        </p:nvSpPr>
        <p:spPr>
          <a:xfrm>
            <a:off x="4394784" y="4067676"/>
            <a:ext cx="1708801" cy="261610"/>
          </a:xfrm>
          <a:prstGeom prst="rect">
            <a:avLst/>
          </a:prstGeom>
          <a:solidFill>
            <a:srgbClr val="FFFFFF"/>
          </a:solidFill>
        </p:spPr>
        <p:txBody>
          <a:bodyPr vert="horz" wrap="none" lIns="0" tIns="0" rIns="0" bIns="0" rtlCol="0" anchor="ctr" anchorCtr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b="1">
                <a:solidFill>
                  <a:schemeClr val="accent2"/>
                </a:solidFill>
              </a:defRPr>
            </a:lvl1pPr>
            <a:lvl2pPr marL="273050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2pPr>
            <a:lvl3pPr marL="534988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3pPr>
            <a:lvl4pPr marL="808038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4pPr>
            <a:lvl5pPr marL="1079500" indent="0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914400">
              <a:buClr>
                <a:srgbClr val="8FAE84"/>
              </a:buClr>
              <a:defRPr/>
            </a:pPr>
            <a:r>
              <a:rPr lang="en-ZA" sz="1700" dirty="0">
                <a:solidFill>
                  <a:srgbClr val="85C00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GROOTEGELUK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1ADE315-1D33-42FB-97E7-4DEC489CC7A9}"/>
              </a:ext>
            </a:extLst>
          </p:cNvPr>
          <p:cNvSpPr txBox="1">
            <a:spLocks/>
          </p:cNvSpPr>
          <p:nvPr/>
        </p:nvSpPr>
        <p:spPr>
          <a:xfrm>
            <a:off x="8403942" y="1881661"/>
            <a:ext cx="460062" cy="261610"/>
          </a:xfrm>
          <a:prstGeom prst="rect">
            <a:avLst/>
          </a:prstGeom>
          <a:solidFill>
            <a:srgbClr val="FFFFFF"/>
          </a:solidFill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FAE84"/>
              </a:buClr>
              <a:defRPr/>
            </a:pPr>
            <a:r>
              <a:rPr lang="en-ZA" sz="1700" dirty="0">
                <a:solidFill>
                  <a:srgbClr val="85C00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ECC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3F29E39-6AF2-422D-BF2C-F887ABFE5D93}"/>
              </a:ext>
            </a:extLst>
          </p:cNvPr>
          <p:cNvSpPr txBox="1">
            <a:spLocks/>
          </p:cNvSpPr>
          <p:nvPr/>
        </p:nvSpPr>
        <p:spPr>
          <a:xfrm>
            <a:off x="610213" y="4070240"/>
            <a:ext cx="987450" cy="281103"/>
          </a:xfrm>
          <a:prstGeom prst="rect">
            <a:avLst/>
          </a:prstGeom>
          <a:solidFill>
            <a:srgbClr val="FFFFFF"/>
          </a:solidFill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8FAE84"/>
              </a:buClr>
              <a:defRPr/>
            </a:pPr>
            <a:r>
              <a:rPr lang="en-ZA" dirty="0">
                <a:solidFill>
                  <a:srgbClr val="85C00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MAFUBE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4C005C1-4C9C-45B9-B09A-F4D5EAB8DAA0}"/>
              </a:ext>
            </a:extLst>
          </p:cNvPr>
          <p:cNvSpPr txBox="1">
            <a:spLocks/>
          </p:cNvSpPr>
          <p:nvPr/>
        </p:nvSpPr>
        <p:spPr>
          <a:xfrm>
            <a:off x="4394784" y="1881661"/>
            <a:ext cx="993029" cy="261610"/>
          </a:xfrm>
          <a:prstGeom prst="rect">
            <a:avLst/>
          </a:prstGeom>
          <a:solidFill>
            <a:srgbClr val="FFFFFF"/>
          </a:solidFill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FAE84"/>
              </a:buClr>
              <a:defRPr/>
            </a:pPr>
            <a:r>
              <a:rPr lang="en-ZA" sz="1700" dirty="0">
                <a:solidFill>
                  <a:srgbClr val="85C00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BELFAST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8EAC444D-21B7-4057-A4F3-C0D8BD556E93}"/>
              </a:ext>
            </a:extLst>
          </p:cNvPr>
          <p:cNvSpPr txBox="1">
            <a:spLocks/>
          </p:cNvSpPr>
          <p:nvPr/>
        </p:nvSpPr>
        <p:spPr>
          <a:xfrm>
            <a:off x="8403942" y="4067676"/>
            <a:ext cx="745397" cy="270330"/>
          </a:xfrm>
          <a:prstGeom prst="rect">
            <a:avLst/>
          </a:prstGeom>
          <a:solidFill>
            <a:srgbClr val="FFFFFF"/>
          </a:solidFill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730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8FAE84"/>
              </a:buClr>
              <a:defRPr/>
            </a:pPr>
            <a:r>
              <a:rPr lang="en-ZA" sz="1700" dirty="0">
                <a:solidFill>
                  <a:srgbClr val="85C00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MATLA</a:t>
            </a:r>
          </a:p>
        </p:txBody>
      </p:sp>
      <p:pic>
        <p:nvPicPr>
          <p:cNvPr id="17" name="Picture 2" descr="image001">
            <a:extLst>
              <a:ext uri="{FF2B5EF4-FFF2-40B4-BE49-F238E27FC236}">
                <a16:creationId xmlns:a16="http://schemas.microsoft.com/office/drawing/2014/main" id="{6BD02B72-447C-4F08-9636-86434A03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689" y="2143271"/>
            <a:ext cx="3905640" cy="192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654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08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3&quot;&gt;&lt;elem m_fUsage=&quot;3.62654100000000001458E+00&quot;&gt;&lt;m_msothmcolidx val=&quot;0&quot;/&gt;&lt;m_rgb r=&quot;94&quot; g=&quot;BC&quot; b=&quot;12&quot;/&gt;&lt;m_nBrightness tagver0=&quot;26206&quot; tagname0=&quot;m_nBrightnessUNRECOGNIZED&quot; val=&quot;0&quot;/&gt;&lt;/elem&gt;&lt;elem m_fUsage=&quot;1.00000000000000000000E+00&quot;&gt;&lt;m_msothmcolidx val=&quot;0&quot;/&gt;&lt;m_rgb r=&quot;C8&quot; g=&quot;B5&quot; b=&quot;66&quot;/&gt;&lt;m_nBrightness tagver0=&quot;26206&quot; tagname0=&quot;m_nBrightnessUNRECOGNIZED&quot; val=&quot;0&quot;/&gt;&lt;/elem&gt;&lt;elem m_fUsage=&quot;5.90490000000000181402E-01&quot;&gt;&lt;m_msothmcolidx val=&quot;0&quot;/&gt;&lt;m_rgb r=&quot;FF&quot; g=&quot;00&quot; b=&quot;00&quot;/&gt;&lt;m_nBrightness tagver0=&quot;26206&quot; tagname0=&quot;m_nBrightnessUNRECOGNIZED&quot;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  <p:tag name="TPPRESENTATIONGUID" val="1b9ef5ef-e955-43a2-a912-722e64bef816"/>
  <p:tag name="WASPOLLED" val="C42D5DF74ED747C69938703732A53048"/>
  <p:tag name="TPVERSION" val="8"/>
  <p:tag name="TPFULLVERSION" val="8.7.2.14"/>
  <p:tag name="PPTVERSION" val="16"/>
  <p:tag name="TPOS" val="2"/>
  <p:tag name="TPLASTSAVEVERSION" val="6.4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gJWZVzS9a1UNnmP_cyU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95gFT1Q3y5yxTiBZaE8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dynS1VQPyVzZ7nCUYh0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Exxaro 2019">
      <a:dk1>
        <a:srgbClr val="3A2B26"/>
      </a:dk1>
      <a:lt1>
        <a:srgbClr val="FFFFFF"/>
      </a:lt1>
      <a:dk2>
        <a:srgbClr val="3A2B26"/>
      </a:dk2>
      <a:lt2>
        <a:srgbClr val="FFFFFF"/>
      </a:lt2>
      <a:accent1>
        <a:srgbClr val="A5CF4C"/>
      </a:accent1>
      <a:accent2>
        <a:srgbClr val="5FA0BB"/>
      </a:accent2>
      <a:accent3>
        <a:srgbClr val="8FAE84"/>
      </a:accent3>
      <a:accent4>
        <a:srgbClr val="88CED1"/>
      </a:accent4>
      <a:accent5>
        <a:srgbClr val="E0CA5F"/>
      </a:accent5>
      <a:accent6>
        <a:srgbClr val="796249"/>
      </a:accent6>
      <a:hlink>
        <a:srgbClr val="3A2B26"/>
      </a:hlink>
      <a:folHlink>
        <a:srgbClr val="C6C398"/>
      </a:folHlink>
    </a:clrScheme>
    <a:fontScheme name="Custom 1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Exxaro 2019">
      <a:dk1>
        <a:srgbClr val="3A2B26"/>
      </a:dk1>
      <a:lt1>
        <a:srgbClr val="FFFFFF"/>
      </a:lt1>
      <a:dk2>
        <a:srgbClr val="3A2B26"/>
      </a:dk2>
      <a:lt2>
        <a:srgbClr val="FFFFFF"/>
      </a:lt2>
      <a:accent1>
        <a:srgbClr val="A5CF4C"/>
      </a:accent1>
      <a:accent2>
        <a:srgbClr val="5FA0BB"/>
      </a:accent2>
      <a:accent3>
        <a:srgbClr val="8FAE84"/>
      </a:accent3>
      <a:accent4>
        <a:srgbClr val="88CED1"/>
      </a:accent4>
      <a:accent5>
        <a:srgbClr val="E0CA5F"/>
      </a:accent5>
      <a:accent6>
        <a:srgbClr val="796249"/>
      </a:accent6>
      <a:hlink>
        <a:srgbClr val="3A2B26"/>
      </a:hlink>
      <a:folHlink>
        <a:srgbClr val="C6C398"/>
      </a:folHlink>
    </a:clrScheme>
    <a:fontScheme name="Exxaro 201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xxaro 2019">
    <a:dk1>
      <a:srgbClr val="3A2B26"/>
    </a:dk1>
    <a:lt1>
      <a:srgbClr val="FFFFFF"/>
    </a:lt1>
    <a:dk2>
      <a:srgbClr val="3A2B26"/>
    </a:dk2>
    <a:lt2>
      <a:srgbClr val="FFFFFF"/>
    </a:lt2>
    <a:accent1>
      <a:srgbClr val="A5CF4C"/>
    </a:accent1>
    <a:accent2>
      <a:srgbClr val="5FA0BB"/>
    </a:accent2>
    <a:accent3>
      <a:srgbClr val="8FAE84"/>
    </a:accent3>
    <a:accent4>
      <a:srgbClr val="88CED1"/>
    </a:accent4>
    <a:accent5>
      <a:srgbClr val="E0CA5F"/>
    </a:accent5>
    <a:accent6>
      <a:srgbClr val="796249"/>
    </a:accent6>
    <a:hlink>
      <a:srgbClr val="3A2B26"/>
    </a:hlink>
    <a:folHlink>
      <a:srgbClr val="C6C398"/>
    </a:folHlink>
  </a:clrScheme>
  <a:fontScheme name="Exxaro 2019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8B130505B3AF43B49223A052116ED7" ma:contentTypeVersion="10" ma:contentTypeDescription="Create a new document." ma:contentTypeScope="" ma:versionID="42ed592899138e62b46cb88dc7aa7d27">
  <xsd:schema xmlns:xsd="http://www.w3.org/2001/XMLSchema" xmlns:xs="http://www.w3.org/2001/XMLSchema" xmlns:p="http://schemas.microsoft.com/office/2006/metadata/properties" xmlns:ns3="6f7c00fe-f007-4819-a95d-2d697d886e44" xmlns:ns4="3888a009-4e26-4ca3-a6a6-88b5a29803dd" targetNamespace="http://schemas.microsoft.com/office/2006/metadata/properties" ma:root="true" ma:fieldsID="244d422a5b9d9436af2efa19398c36a2" ns3:_="" ns4:_="">
    <xsd:import namespace="6f7c00fe-f007-4819-a95d-2d697d886e44"/>
    <xsd:import namespace="3888a009-4e26-4ca3-a6a6-88b5a29803d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7c00fe-f007-4819-a95d-2d697d886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8a009-4e26-4ca3-a6a6-88b5a29803d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4B238E-E748-4F4A-A3EC-0EEEFB68A73E}">
  <ds:schemaRefs>
    <ds:schemaRef ds:uri="6f7c00fe-f007-4819-a95d-2d697d886e44"/>
    <ds:schemaRef ds:uri="http://schemas.microsoft.com/office/2006/metadata/properties"/>
    <ds:schemaRef ds:uri="http://purl.org/dc/elements/1.1/"/>
    <ds:schemaRef ds:uri="http://purl.org/dc/dcmitype/"/>
    <ds:schemaRef ds:uri="3888a009-4e26-4ca3-a6a6-88b5a29803dd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CEB2519-204F-443D-8A4F-1F64CCEEB0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98DF56-F6CC-4518-90E6-870F04AD61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7c00fe-f007-4819-a95d-2d697d886e44"/>
    <ds:schemaRef ds:uri="3888a009-4e26-4ca3-a6a6-88b5a29803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11963</TotalTime>
  <Words>1047</Words>
  <Application>Microsoft Macintosh PowerPoint</Application>
  <PresentationFormat>Widescreen</PresentationFormat>
  <Paragraphs>242</Paragraphs>
  <Slides>30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Graphik</vt:lpstr>
      <vt:lpstr>Roboto</vt:lpstr>
      <vt:lpstr>Roboto Black</vt:lpstr>
      <vt:lpstr>Roboto Light</vt:lpstr>
      <vt:lpstr>Verdana</vt:lpstr>
      <vt:lpstr>2_Custom Design</vt:lpstr>
      <vt:lpstr>3_Office Theme</vt:lpstr>
      <vt:lpstr>1_Office Theme</vt:lpstr>
      <vt:lpstr>think-cell Slide</vt:lpstr>
      <vt:lpstr>PowerPoint Presentation</vt:lpstr>
      <vt:lpstr>THE MINING INDUSTRY IS ON THE BRINK OF A TECHNOLOGICAL REVOLUTION  </vt:lpstr>
      <vt:lpstr>PowerPoint Presentation</vt:lpstr>
      <vt:lpstr>THE 3 BIG CHALLENGES? </vt:lpstr>
      <vt:lpstr>Where to start | Our program is geared towards improving productivity and reducing cost </vt:lpstr>
      <vt:lpstr>Where to start | Progress to Date </vt:lpstr>
      <vt:lpstr>Where to start | A Digital And Connected Mine </vt:lpstr>
      <vt:lpstr>PowerPoint Presentation</vt:lpstr>
      <vt:lpstr>Unlocking Value | Visualisation of the Value Chain</vt:lpstr>
      <vt:lpstr>Unlocking Value | Integrated Operations Centres are implemented across all the business units</vt:lpstr>
      <vt:lpstr>PowerPoint Presentation</vt:lpstr>
      <vt:lpstr>Unlocking Value | Market2Resource Optimisation</vt:lpstr>
      <vt:lpstr>Unlocking Value | Underground Real Time Decision Making </vt:lpstr>
      <vt:lpstr>Unlocking Value | Using Data Science for Predictive Maintenance and Analytics (Digital Twin )</vt:lpstr>
      <vt:lpstr>Unlocking Value | Mineral Resource Integration</vt:lpstr>
      <vt:lpstr>PowerPoint Presentation</vt:lpstr>
      <vt:lpstr>Unlocking Value | Automation</vt:lpstr>
      <vt:lpstr>PowerPoint Presentation</vt:lpstr>
      <vt:lpstr>Value Realised│ GG IOC (ops eye) MVP completed in 2018</vt:lpstr>
      <vt:lpstr>Value Realised│ Integrated Operations Centres </vt:lpstr>
      <vt:lpstr>PowerPoint Presentation</vt:lpstr>
      <vt:lpstr>PowerPoint Presentation</vt:lpstr>
      <vt:lpstr>PowerPoint Presentation</vt:lpstr>
      <vt:lpstr>Start up Culture | Culture Drive to Entrench Adoption </vt:lpstr>
      <vt:lpstr>PowerPoint Presentation</vt:lpstr>
      <vt:lpstr>What’s Next | Exxaro to be a mining and resource “Innovation Magnet”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Wilson</dc:creator>
  <cp:lastModifiedBy>Ben Krawchuk</cp:lastModifiedBy>
  <cp:revision>314</cp:revision>
  <dcterms:created xsi:type="dcterms:W3CDTF">2019-03-15T20:57:02Z</dcterms:created>
  <dcterms:modified xsi:type="dcterms:W3CDTF">2019-11-07T07:16:45Z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0x010100488B130505B3AF43B49223A052116ED7</vt:lpwstr>
  </property>
</Properties>
</file>